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  <p:sldMasterId id="2147483677" r:id="rId2"/>
  </p:sldMasterIdLst>
  <p:notesMasterIdLst>
    <p:notesMasterId r:id="rId26"/>
  </p:notesMasterIdLst>
  <p:sldIdLst>
    <p:sldId id="256" r:id="rId3"/>
    <p:sldId id="367" r:id="rId4"/>
    <p:sldId id="369" r:id="rId5"/>
    <p:sldId id="368" r:id="rId6"/>
    <p:sldId id="370" r:id="rId7"/>
    <p:sldId id="371" r:id="rId8"/>
    <p:sldId id="372" r:id="rId9"/>
    <p:sldId id="373" r:id="rId10"/>
    <p:sldId id="330" r:id="rId11"/>
    <p:sldId id="364" r:id="rId12"/>
    <p:sldId id="355" r:id="rId13"/>
    <p:sldId id="374" r:id="rId14"/>
    <p:sldId id="375" r:id="rId15"/>
    <p:sldId id="376" r:id="rId16"/>
    <p:sldId id="356" r:id="rId17"/>
    <p:sldId id="357" r:id="rId18"/>
    <p:sldId id="352" r:id="rId19"/>
    <p:sldId id="363" r:id="rId20"/>
    <p:sldId id="334" r:id="rId21"/>
    <p:sldId id="365" r:id="rId22"/>
    <p:sldId id="323" r:id="rId23"/>
    <p:sldId id="358" r:id="rId24"/>
    <p:sldId id="280" r:id="rId2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96A5F680-BF1B-2E47-9FFF-12329416F1B2}">
          <p14:sldIdLst>
            <p14:sldId id="256"/>
          </p14:sldIdLst>
        </p14:section>
        <p14:section name="Planning a Parameter Study" id="{6E421CEB-7C47-0642-964C-CF48849A97FB}">
          <p14:sldIdLst>
            <p14:sldId id="367"/>
            <p14:sldId id="369"/>
            <p14:sldId id="368"/>
            <p14:sldId id="370"/>
            <p14:sldId id="371"/>
            <p14:sldId id="372"/>
            <p14:sldId id="373"/>
          </p14:sldIdLst>
        </p14:section>
        <p14:section name="Introduction to signac" id="{1908202E-10C9-4B44-B837-5ED749BB2F31}">
          <p14:sldIdLst>
            <p14:sldId id="330"/>
            <p14:sldId id="364"/>
            <p14:sldId id="355"/>
            <p14:sldId id="374"/>
            <p14:sldId id="375"/>
            <p14:sldId id="376"/>
            <p14:sldId id="356"/>
          </p14:sldIdLst>
        </p14:section>
        <p14:section name="Bigger Picture" id="{043EE02A-B493-F144-A35F-E8FD94543ED4}">
          <p14:sldIdLst>
            <p14:sldId id="357"/>
            <p14:sldId id="352"/>
            <p14:sldId id="363"/>
            <p14:sldId id="334"/>
            <p14:sldId id="365"/>
          </p14:sldIdLst>
        </p14:section>
        <p14:section name="Latest Developments" id="{D4F837E5-2E66-A246-BBB3-24F64BA0A62D}">
          <p14:sldIdLst>
            <p14:sldId id="323"/>
            <p14:sldId id="358"/>
          </p14:sldIdLst>
        </p14:section>
        <p14:section name="Conclusions" id="{A07FFBB2-2ADB-6343-A31D-F0C4142B2A14}">
          <p14:sldIdLst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DC626"/>
    <a:srgbClr val="052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0" autoAdjust="0"/>
    <p:restoredTop sz="85399" autoAdjust="0"/>
  </p:normalViewPr>
  <p:slideViewPr>
    <p:cSldViewPr snapToGrid="0" snapToObjects="1">
      <p:cViewPr varScale="1">
        <p:scale>
          <a:sx n="99" d="100"/>
          <a:sy n="99" d="100"/>
        </p:scale>
        <p:origin x="110" y="6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80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DE979-0C56-5646-87F1-E426291361FD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00B4B8-D5CE-B24B-AE1C-473854A15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21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Points to state:</a:t>
            </a:r>
          </a:p>
          <a:p>
            <a:r>
              <a:rPr lang="en-US" dirty="0"/>
              <a:t>How do you select data?</a:t>
            </a:r>
            <a:r>
              <a:rPr lang="en-US" baseline="0" dirty="0"/>
              <a:t> How do you search? How do you subset?</a:t>
            </a:r>
          </a:p>
          <a:p>
            <a:r>
              <a:rPr lang="en-US" baseline="0" dirty="0"/>
              <a:t>How do you automate the workflow? Do you just run each step manually? How do you avoid human error in the sequence?</a:t>
            </a:r>
          </a:p>
          <a:p>
            <a:r>
              <a:rPr lang="en-US" baseline="0" dirty="0"/>
              <a:t>How do you modify script generation? How do you switch between schedulers?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C2540-879B-534D-8439-0BBA823BBF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99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is an overview of how signac manages data (left) and signac-flow manages workflows (right). </a:t>
            </a:r>
            <a:endParaRPr lang="en-US" b="1" baseline="0" dirty="0"/>
          </a:p>
          <a:p>
            <a:endParaRPr lang="en-US" baseline="0" dirty="0"/>
          </a:p>
          <a:p>
            <a:r>
              <a:rPr lang="en-US" baseline="0" dirty="0"/>
              <a:t>The workspace consists of individual data containers, called jobs, where each job is associated with a distinct metadata mapping (state point).</a:t>
            </a:r>
          </a:p>
          <a:p>
            <a:endParaRPr lang="en-US" baseline="0" dirty="0"/>
          </a:p>
          <a:p>
            <a:r>
              <a:rPr lang="en-US" baseline="0" dirty="0"/>
              <a:t>The workflow consists of operations that are linked through condition functions. The operations and conditions form a directed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0B4B8-D5CE-B24B-AE1C-473854A1548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389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is an overview of how signac manages data (left) and signac-flow manages workflows (right). </a:t>
            </a:r>
            <a:endParaRPr lang="en-US" b="1" baseline="0" dirty="0"/>
          </a:p>
          <a:p>
            <a:endParaRPr lang="en-US" baseline="0" dirty="0"/>
          </a:p>
          <a:p>
            <a:r>
              <a:rPr lang="en-US" baseline="0" dirty="0"/>
              <a:t>The workspace consists of individual data containers, called jobs, where each job is associated with a distinct metadata mapping (state point).</a:t>
            </a:r>
          </a:p>
          <a:p>
            <a:endParaRPr lang="en-US" baseline="0" dirty="0"/>
          </a:p>
          <a:p>
            <a:r>
              <a:rPr lang="en-US" baseline="0" dirty="0"/>
              <a:t>The workflow consists of operations that are linked through condition functions. The operations and conditions form a directed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0B4B8-D5CE-B24B-AE1C-473854A1548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30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is an overview of how signac manages data (left) and signac-flow manages workflows (right). </a:t>
            </a:r>
            <a:endParaRPr lang="en-US" b="1" baseline="0" dirty="0"/>
          </a:p>
          <a:p>
            <a:endParaRPr lang="en-US" baseline="0" dirty="0"/>
          </a:p>
          <a:p>
            <a:r>
              <a:rPr lang="en-US" baseline="0" dirty="0"/>
              <a:t>The workspace consists of individual data containers, called jobs, where each job is associated with a distinct metadata mapping (state point).</a:t>
            </a:r>
          </a:p>
          <a:p>
            <a:endParaRPr lang="en-US" baseline="0" dirty="0"/>
          </a:p>
          <a:p>
            <a:r>
              <a:rPr lang="en-US" baseline="0" dirty="0"/>
              <a:t>The workflow consists of operations that are linked through condition functions. The operations and conditions form a directed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0B4B8-D5CE-B24B-AE1C-473854A1548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691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website is the primary gateway for new users to</a:t>
            </a:r>
            <a:r>
              <a:rPr lang="en-US" baseline="0" dirty="0"/>
              <a:t> learn about the project, read news, and find support resources.</a:t>
            </a:r>
          </a:p>
          <a:p>
            <a:endParaRPr lang="en-US" baseline="0" dirty="0"/>
          </a:p>
          <a:p>
            <a:r>
              <a:rPr lang="en-US" baseline="0" dirty="0"/>
              <a:t>The signac-docs website is the primary technical support resource.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0B4B8-D5CE-B24B-AE1C-473854A1548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72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Sources:</a:t>
            </a:r>
          </a:p>
          <a:p>
            <a:r>
              <a:rPr lang="en-US" dirty="0"/>
              <a:t>&lt;div&gt;Icons made by &lt;a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www.freepik.com</a:t>
            </a:r>
            <a:r>
              <a:rPr lang="en-US" dirty="0"/>
              <a:t>" title="</a:t>
            </a:r>
            <a:r>
              <a:rPr lang="en-US" dirty="0" err="1"/>
              <a:t>Freepik</a:t>
            </a:r>
            <a:r>
              <a:rPr lang="en-US" dirty="0"/>
              <a:t>"&gt;</a:t>
            </a:r>
            <a:r>
              <a:rPr lang="en-US" dirty="0" err="1"/>
              <a:t>Freepik</a:t>
            </a:r>
            <a:r>
              <a:rPr lang="en-US" dirty="0"/>
              <a:t>&lt;/a&gt; from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/" title="</a:t>
            </a:r>
            <a:r>
              <a:rPr lang="en-US" dirty="0" err="1"/>
              <a:t>Flaticon</a:t>
            </a:r>
            <a:r>
              <a:rPr lang="en-US" dirty="0"/>
              <a:t>"&gt;</a:t>
            </a:r>
            <a:r>
              <a:rPr lang="en-US" dirty="0" err="1"/>
              <a:t>www.flaticon.com</a:t>
            </a:r>
            <a:r>
              <a:rPr lang="en-US" dirty="0"/>
              <a:t>&lt;/a&gt; is licensed by &lt;a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creativecommons.org</a:t>
            </a:r>
            <a:r>
              <a:rPr lang="en-US" dirty="0"/>
              <a:t>/licenses/by/3.0/" title="Creative Commons BY 3.0" target="_blank"&gt;CC 3.0 BY&lt;/a&gt;&lt;/div&gt;</a:t>
            </a:r>
          </a:p>
          <a:p>
            <a:r>
              <a:rPr lang="en-US" dirty="0"/>
              <a:t>&lt;div&gt;Icons made by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smashicons</a:t>
            </a:r>
            <a:r>
              <a:rPr lang="en-US" dirty="0"/>
              <a:t>" title="</a:t>
            </a:r>
            <a:r>
              <a:rPr lang="en-US" dirty="0" err="1"/>
              <a:t>Smashicons</a:t>
            </a:r>
            <a:r>
              <a:rPr lang="en-US" dirty="0"/>
              <a:t>"&gt;</a:t>
            </a:r>
            <a:r>
              <a:rPr lang="en-US" dirty="0" err="1"/>
              <a:t>Smashicons</a:t>
            </a:r>
            <a:r>
              <a:rPr lang="en-US" dirty="0"/>
              <a:t>&lt;/a&gt; from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/" title="</a:t>
            </a:r>
            <a:r>
              <a:rPr lang="en-US" dirty="0" err="1"/>
              <a:t>Flaticon</a:t>
            </a:r>
            <a:r>
              <a:rPr lang="en-US" dirty="0"/>
              <a:t>"&gt;</a:t>
            </a:r>
            <a:r>
              <a:rPr lang="en-US" dirty="0" err="1"/>
              <a:t>www.flaticon.com</a:t>
            </a:r>
            <a:r>
              <a:rPr lang="en-US" dirty="0"/>
              <a:t>&lt;/a&gt; is licensed by &lt;a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creativecommons.org</a:t>
            </a:r>
            <a:r>
              <a:rPr lang="en-US" dirty="0"/>
              <a:t>/licenses/by/3.0/" title="Creative Commons BY 3.0" target="_blank"&gt;CC 3.0 BY&lt;/a&gt;&lt;/div&gt;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0B4B8-D5CE-B24B-AE1C-473854A1548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33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Points to state:</a:t>
            </a:r>
          </a:p>
          <a:p>
            <a:r>
              <a:rPr lang="en-US" dirty="0"/>
              <a:t>How do you select data?</a:t>
            </a:r>
            <a:r>
              <a:rPr lang="en-US" baseline="0" dirty="0"/>
              <a:t> How do you search? How do you subset?</a:t>
            </a:r>
          </a:p>
          <a:p>
            <a:r>
              <a:rPr lang="en-US" baseline="0" dirty="0"/>
              <a:t>How do you automate the workflow? Do you just run each step manually? How do you avoid human error in the sequence?</a:t>
            </a:r>
          </a:p>
          <a:p>
            <a:r>
              <a:rPr lang="en-US" baseline="0" dirty="0"/>
              <a:t>How do you modify script generation? How do you switch between schedulers?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C2540-879B-534D-8439-0BBA823BBF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8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Points to state:</a:t>
            </a:r>
          </a:p>
          <a:p>
            <a:r>
              <a:rPr lang="en-US" dirty="0"/>
              <a:t>How do you select data?</a:t>
            </a:r>
            <a:r>
              <a:rPr lang="en-US" baseline="0" dirty="0"/>
              <a:t> How do you search? How do you subset?</a:t>
            </a:r>
          </a:p>
          <a:p>
            <a:r>
              <a:rPr lang="en-US" baseline="0" dirty="0"/>
              <a:t>How do you automate the workflow? Do you just run each step manually? How do you avoid human error in the sequence?</a:t>
            </a:r>
          </a:p>
          <a:p>
            <a:r>
              <a:rPr lang="en-US" baseline="0" dirty="0"/>
              <a:t>How do you modify script generation? How do you switch between schedulers?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C2540-879B-534D-8439-0BBA823BBF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256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Points to state:</a:t>
            </a:r>
          </a:p>
          <a:p>
            <a:r>
              <a:rPr lang="en-US" dirty="0"/>
              <a:t>How do you select data?</a:t>
            </a:r>
            <a:r>
              <a:rPr lang="en-US" baseline="0" dirty="0"/>
              <a:t> How do you search? How do you subset?</a:t>
            </a:r>
          </a:p>
          <a:p>
            <a:r>
              <a:rPr lang="en-US" baseline="0" dirty="0"/>
              <a:t>How do you automate the workflow? Do you just run each step manually? How do you avoid human error in the sequence?</a:t>
            </a:r>
          </a:p>
          <a:p>
            <a:r>
              <a:rPr lang="en-US" baseline="0" dirty="0"/>
              <a:t>How do you modify script generation? How do you switch between schedulers?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C2540-879B-534D-8439-0BBA823BBF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89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Points to state:</a:t>
            </a:r>
          </a:p>
          <a:p>
            <a:r>
              <a:rPr lang="en-US" dirty="0"/>
              <a:t>How do you select data?</a:t>
            </a:r>
            <a:r>
              <a:rPr lang="en-US" baseline="0" dirty="0"/>
              <a:t> How do you search? How do you subset?</a:t>
            </a:r>
          </a:p>
          <a:p>
            <a:r>
              <a:rPr lang="en-US" baseline="0" dirty="0"/>
              <a:t>How do you automate the workflow? Do you just run each step manually? How do you avoid human error in the sequence?</a:t>
            </a:r>
          </a:p>
          <a:p>
            <a:r>
              <a:rPr lang="en-US" baseline="0" dirty="0"/>
              <a:t>How do you modify script generation? How do you switch between schedulers?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C2540-879B-534D-8439-0BBA823BBF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54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Points to state:</a:t>
            </a:r>
          </a:p>
          <a:p>
            <a:r>
              <a:rPr lang="en-US" dirty="0"/>
              <a:t>How do you select data?</a:t>
            </a:r>
            <a:r>
              <a:rPr lang="en-US" baseline="0" dirty="0"/>
              <a:t> How do you search? How do you subset?</a:t>
            </a:r>
          </a:p>
          <a:p>
            <a:r>
              <a:rPr lang="en-US" baseline="0" dirty="0"/>
              <a:t>How do you automate the workflow? Do you just run each step manually? How do you avoid human error in the sequence?</a:t>
            </a:r>
          </a:p>
          <a:p>
            <a:r>
              <a:rPr lang="en-US" baseline="0" dirty="0"/>
              <a:t>How do you modify script generation? How do you switch between schedulers?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C2540-879B-534D-8439-0BBA823BBF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315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Points to state:</a:t>
            </a:r>
          </a:p>
          <a:p>
            <a:r>
              <a:rPr lang="en-US" dirty="0"/>
              <a:t>How do you select data?</a:t>
            </a:r>
            <a:r>
              <a:rPr lang="en-US" baseline="0" dirty="0"/>
              <a:t> How do you search? How do you subset?</a:t>
            </a:r>
          </a:p>
          <a:p>
            <a:r>
              <a:rPr lang="en-US" baseline="0" dirty="0"/>
              <a:t>How do you automate the workflow? Do you just run each step manually? How do you avoid human error in the sequence?</a:t>
            </a:r>
          </a:p>
          <a:p>
            <a:r>
              <a:rPr lang="en-US" baseline="0" dirty="0"/>
              <a:t>How do you modify script generation? How do you switch between schedulers?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C2540-879B-534D-8439-0BBA823BBF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99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C2540-879B-534D-8439-0BBA823BBF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16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is an overview of how signac manages data (left) and signac-flow manages workflows (right). </a:t>
            </a:r>
            <a:endParaRPr lang="en-US" b="1" baseline="0" dirty="0"/>
          </a:p>
          <a:p>
            <a:endParaRPr lang="en-US" baseline="0" dirty="0"/>
          </a:p>
          <a:p>
            <a:r>
              <a:rPr lang="en-US" baseline="0" dirty="0"/>
              <a:t>The workspace consists of individual data containers, called jobs, where each job is associated with a distinct metadata mapping (state point).</a:t>
            </a:r>
          </a:p>
          <a:p>
            <a:endParaRPr lang="en-US" baseline="0" dirty="0"/>
          </a:p>
          <a:p>
            <a:r>
              <a:rPr lang="en-US" baseline="0" dirty="0"/>
              <a:t>The workflow consists of operations that are linked through condition functions. The operations and conditions form a directed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0B4B8-D5CE-B24B-AE1C-473854A1548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255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78108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75132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02025" y="3806892"/>
            <a:ext cx="2133600" cy="48039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Source: 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7010400" y="4294419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44AE0-12A7-D04B-B734-98B9D5D7BCF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19088" y="4664077"/>
            <a:ext cx="7586662" cy="425450"/>
          </a:xfrm>
        </p:spPr>
        <p:txBody>
          <a:bodyPr/>
          <a:lstStyle>
            <a:lvl1pPr marL="68580" indent="-68580">
              <a:defRPr sz="750">
                <a:solidFill>
                  <a:srgbClr val="A6A6A6"/>
                </a:solidFill>
              </a:defRPr>
            </a:lvl1pPr>
            <a:lvl2pPr marL="342900" indent="0">
              <a:buNone/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2262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umn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94306" y="1429907"/>
            <a:ext cx="3492495" cy="2488406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0" y="1429907"/>
            <a:ext cx="3500284" cy="2488406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57200" y="1066995"/>
            <a:ext cx="3500438" cy="362911"/>
          </a:xfrm>
          <a:effectLst/>
        </p:spPr>
        <p:txBody>
          <a:bodyPr anchor="ctr" anchorCtr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194556" y="1066995"/>
            <a:ext cx="3500438" cy="362911"/>
          </a:xfrm>
          <a:effectLst/>
        </p:spPr>
        <p:txBody>
          <a:bodyPr anchor="ctr" anchorCtr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57200" y="1429906"/>
            <a:ext cx="3500284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186516" y="1429906"/>
            <a:ext cx="3500284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Isosceles Triangle 12"/>
          <p:cNvSpPr/>
          <p:nvPr/>
        </p:nvSpPr>
        <p:spPr>
          <a:xfrm rot="5400000">
            <a:off x="3162721" y="2312398"/>
            <a:ext cx="2851320" cy="360512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7010400" y="429441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44AE0-12A7-D04B-B734-98B9D5D7BCF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19088" y="4664075"/>
            <a:ext cx="7586662" cy="425450"/>
          </a:xfrm>
        </p:spPr>
        <p:txBody>
          <a:bodyPr/>
          <a:lstStyle>
            <a:lvl1pPr marL="91440" indent="-91440">
              <a:defRPr sz="1000">
                <a:solidFill>
                  <a:srgbClr val="A6A6A6"/>
                </a:solidFill>
              </a:defRPr>
            </a:lvl1pPr>
            <a:lvl2pPr marL="45720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98686" y="1427646"/>
            <a:ext cx="3492495" cy="2488406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61580" y="1427646"/>
            <a:ext cx="3500284" cy="2488406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1580" y="1064735"/>
            <a:ext cx="3500438" cy="362911"/>
          </a:xfrm>
          <a:effectLst/>
        </p:spPr>
        <p:txBody>
          <a:bodyPr anchor="ctr" anchorCtr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198936" y="1064735"/>
            <a:ext cx="3500438" cy="362911"/>
          </a:xfrm>
          <a:effectLst/>
        </p:spPr>
        <p:txBody>
          <a:bodyPr anchor="ctr" anchorCtr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61580" y="1427645"/>
            <a:ext cx="3500284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190896" y="1427645"/>
            <a:ext cx="3500284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7010400" y="429441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44AE0-12A7-D04B-B734-98B9D5D7BCF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19088" y="4664075"/>
            <a:ext cx="7586662" cy="425450"/>
          </a:xfrm>
        </p:spPr>
        <p:txBody>
          <a:bodyPr/>
          <a:lstStyle>
            <a:lvl1pPr marL="91440" indent="-91440">
              <a:defRPr sz="1000">
                <a:solidFill>
                  <a:srgbClr val="A6A6A6"/>
                </a:solidFill>
              </a:defRPr>
            </a:lvl1pPr>
            <a:lvl2pPr marL="45720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3436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2" y="1427646"/>
            <a:ext cx="2382574" cy="2488406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57201" y="1064735"/>
            <a:ext cx="2382679" cy="362911"/>
          </a:xfrm>
          <a:effectLst/>
        </p:spPr>
        <p:txBody>
          <a:bodyPr anchor="ctr" anchorCtr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57201" y="1427645"/>
            <a:ext cx="2382574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7010400" y="429441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44AE0-12A7-D04B-B734-98B9D5D7BCF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19088" y="4664075"/>
            <a:ext cx="7586662" cy="425450"/>
          </a:xfrm>
        </p:spPr>
        <p:txBody>
          <a:bodyPr/>
          <a:lstStyle>
            <a:lvl1pPr marL="91440" indent="-91440">
              <a:defRPr sz="1000">
                <a:solidFill>
                  <a:srgbClr val="A6A6A6"/>
                </a:solidFill>
              </a:defRPr>
            </a:lvl1pPr>
            <a:lvl2pPr marL="45720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6304122" y="1427643"/>
            <a:ext cx="2382574" cy="2488406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304121" y="1064732"/>
            <a:ext cx="2382679" cy="362911"/>
          </a:xfrm>
          <a:effectLst/>
        </p:spPr>
        <p:txBody>
          <a:bodyPr anchor="ctr" anchorCtr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304121" y="1427642"/>
            <a:ext cx="2382574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3382466" y="1427646"/>
            <a:ext cx="2382574" cy="2488406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3382465" y="1064735"/>
            <a:ext cx="2382679" cy="362911"/>
          </a:xfrm>
          <a:effectLst/>
        </p:spPr>
        <p:txBody>
          <a:bodyPr anchor="ctr" anchorCtr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382465" y="1427645"/>
            <a:ext cx="2382574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7198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057684"/>
            <a:ext cx="8229600" cy="34645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7010400" y="429441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44AE0-12A7-D04B-B734-98B9D5D7BCF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19088" y="4664075"/>
            <a:ext cx="7586662" cy="425450"/>
          </a:xfrm>
        </p:spPr>
        <p:txBody>
          <a:bodyPr/>
          <a:lstStyle>
            <a:lvl1pPr marL="91440" indent="-91440">
              <a:defRPr sz="1000">
                <a:solidFill>
                  <a:srgbClr val="A6A6A6"/>
                </a:solidFill>
              </a:defRPr>
            </a:lvl1pPr>
            <a:lvl2pPr marL="45720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7010400" y="429441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44AE0-12A7-D04B-B734-98B9D5D7BCF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19088" y="4664075"/>
            <a:ext cx="7586662" cy="425450"/>
          </a:xfrm>
        </p:spPr>
        <p:txBody>
          <a:bodyPr/>
          <a:lstStyle>
            <a:lvl1pPr marL="91440" indent="-91440">
              <a:defRPr sz="1000">
                <a:solidFill>
                  <a:srgbClr val="A6A6A6"/>
                </a:solidFill>
              </a:defRPr>
            </a:lvl1pPr>
            <a:lvl2pPr marL="45720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9914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5524" y="2576868"/>
            <a:ext cx="8014929" cy="85725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3502025" y="3446410"/>
            <a:ext cx="2133600" cy="4803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4" name="Picture 3" descr="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648" y="749828"/>
            <a:ext cx="1298705" cy="137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5" r:id="rId2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0" y="903904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4568261"/>
            <a:ext cx="9144000" cy="5730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51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3" y="4689476"/>
            <a:ext cx="482600" cy="34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63339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79864"/>
            <a:ext cx="8229600" cy="34470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879322"/>
            <a:ext cx="914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7010400" y="429441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44AE0-12A7-D04B-B734-98B9D5D7B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915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1" r:id="rId2"/>
    <p:sldLayoutId id="2147483684" r:id="rId3"/>
    <p:sldLayoutId id="2147483678" r:id="rId4"/>
    <p:sldLayoutId id="2147483680" r:id="rId5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2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emf"/><Relationship Id="rId5" Type="http://schemas.openxmlformats.org/officeDocument/2006/relationships/image" Target="../media/image15.png"/><Relationship Id="rId4" Type="http://schemas.openxmlformats.org/officeDocument/2006/relationships/image" Target="../media/image14.emf"/><Relationship Id="rId9" Type="http://schemas.openxmlformats.org/officeDocument/2006/relationships/image" Target="../media/image19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ter.im/signac/Lobby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signac-docs.readthedocs.io/" TargetMode="External"/><Relationship Id="rId5" Type="http://schemas.openxmlformats.org/officeDocument/2006/relationships/image" Target="../media/image21.png"/><Relationship Id="rId4" Type="http://schemas.openxmlformats.org/officeDocument/2006/relationships/hyperlink" Target="http://www.signac.io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25.tiff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dice/signac-micde-cnsccs-2018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14.emf"/><Relationship Id="rId7" Type="http://schemas.openxmlformats.org/officeDocument/2006/relationships/image" Target="../media/image33.emf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emf"/><Relationship Id="rId11" Type="http://schemas.openxmlformats.org/officeDocument/2006/relationships/image" Target="../media/image37.emf"/><Relationship Id="rId5" Type="http://schemas.openxmlformats.org/officeDocument/2006/relationships/image" Target="../media/image31.emf"/><Relationship Id="rId10" Type="http://schemas.openxmlformats.org/officeDocument/2006/relationships/image" Target="../media/image36.emf"/><Relationship Id="rId4" Type="http://schemas.openxmlformats.org/officeDocument/2006/relationships/image" Target="../media/image7.png"/><Relationship Id="rId9" Type="http://schemas.openxmlformats.org/officeDocument/2006/relationships/image" Target="../media/image3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hyperlink" Target="http://www.signac.i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signac.i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Reproducible computational</a:t>
            </a:r>
            <a:br>
              <a:rPr lang="en-US" dirty="0"/>
            </a:br>
            <a:r>
              <a:rPr lang="en-US" dirty="0"/>
              <a:t>workflows with </a:t>
            </a:r>
            <a:r>
              <a:rPr lang="en-US" b="1" dirty="0"/>
              <a:t>signac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764" y="3275132"/>
            <a:ext cx="7694756" cy="1314450"/>
          </a:xfrm>
        </p:spPr>
        <p:txBody>
          <a:bodyPr/>
          <a:lstStyle/>
          <a:p>
            <a:r>
              <a:rPr lang="en-US" sz="2000" u="sng" dirty="0"/>
              <a:t>Bradley D. Dice</a:t>
            </a:r>
            <a:r>
              <a:rPr lang="en-US" sz="2000" dirty="0"/>
              <a:t>, Carl S. Adorf, Vyas Ramasubramani, Sharon C. Glotzer</a:t>
            </a:r>
          </a:p>
          <a:p>
            <a:r>
              <a:rPr lang="en-US" sz="2000" dirty="0"/>
              <a:t>MICDE Symposium for the Center for Network and Storage Enabled Collaborative Computational Science</a:t>
            </a:r>
          </a:p>
          <a:p>
            <a:r>
              <a:rPr lang="en-US" sz="2000" dirty="0"/>
              <a:t>October 15, 2018, Ann Arbor, MI</a:t>
            </a:r>
          </a:p>
        </p:txBody>
      </p:sp>
    </p:spTree>
    <p:extLst>
      <p:ext uri="{BB962C8B-B14F-4D97-AF65-F5344CB8AC3E}">
        <p14:creationId xmlns:p14="http://schemas.microsoft.com/office/powerpoint/2010/main" val="726607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FCB118-47A1-4A2C-8062-0552ADC57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7C79AA-ABA8-48FA-AA3C-35A6190BC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Projectile Demo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Recent Development and Future Goals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FF6060-86D6-43DB-ABA0-5E54EBD17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D744AE0-12A7-D04B-B734-98B9D5D7BCFB}" type="slidenum">
              <a:rPr lang="en-US" smtClean="0"/>
              <a:t>10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C2B903-5ED2-4591-BA92-15A6BE07D7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5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Data (</a:t>
            </a:r>
            <a:r>
              <a:rPr lang="en-US" sz="2800" b="1" dirty="0" err="1"/>
              <a:t>signac</a:t>
            </a:r>
            <a:r>
              <a:rPr lang="en-US" sz="2800" dirty="0"/>
              <a:t>) and Workflow (</a:t>
            </a:r>
            <a:r>
              <a:rPr lang="en-US" sz="2800" b="1" dirty="0" err="1"/>
              <a:t>signac</a:t>
            </a:r>
            <a:r>
              <a:rPr lang="en-US" sz="2800" b="1" dirty="0"/>
              <a:t>-flow</a:t>
            </a:r>
            <a:r>
              <a:rPr lang="en-US" sz="2800" dirty="0"/>
              <a:t>) Management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D744AE0-12A7-D04B-B734-98B9D5D7BCFB}" type="slidenum">
              <a:rPr lang="en-US" smtClean="0"/>
              <a:t>11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signac: A Python framework for data and workflow management. In Proceedings of the 17th Python in Science Conference, </a:t>
            </a:r>
            <a:r>
              <a:rPr lang="en-US" i="1" dirty="0"/>
              <a:t>2018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Picture 4" descr="summary_figur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112" y="1262629"/>
            <a:ext cx="5668828" cy="33582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94386" y="850438"/>
            <a:ext cx="97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signac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70441" y="850438"/>
            <a:ext cx="163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signac</a:t>
            </a:r>
            <a:r>
              <a:rPr lang="en-US" sz="2400" b="1" dirty="0"/>
              <a:t>-flow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07BF2D-4545-4517-84B9-F96FFD13E79A}"/>
              </a:ext>
            </a:extLst>
          </p:cNvPr>
          <p:cNvSpPr/>
          <p:nvPr/>
        </p:nvSpPr>
        <p:spPr>
          <a:xfrm>
            <a:off x="4703736" y="953146"/>
            <a:ext cx="2580467" cy="354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835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Data (</a:t>
            </a:r>
            <a:r>
              <a:rPr lang="en-US" sz="2800" b="1" dirty="0" err="1"/>
              <a:t>signac</a:t>
            </a:r>
            <a:r>
              <a:rPr lang="en-US" sz="2800" dirty="0"/>
              <a:t>) and Workflow (</a:t>
            </a:r>
            <a:r>
              <a:rPr lang="en-US" sz="2800" b="1" dirty="0" err="1"/>
              <a:t>signac</a:t>
            </a:r>
            <a:r>
              <a:rPr lang="en-US" sz="2800" b="1" dirty="0"/>
              <a:t>-flow</a:t>
            </a:r>
            <a:r>
              <a:rPr lang="en-US" sz="2800" dirty="0"/>
              <a:t>) Management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D744AE0-12A7-D04B-B734-98B9D5D7BCFB}" type="slidenum">
              <a:rPr lang="en-US" smtClean="0"/>
              <a:t>12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signac: A Python framework for data and workflow management. In Proceedings of the 17th Python in Science Conference, </a:t>
            </a:r>
            <a:r>
              <a:rPr lang="en-US" i="1" dirty="0"/>
              <a:t>2018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Picture 4" descr="summary_figur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112" y="1262629"/>
            <a:ext cx="5668828" cy="33582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94386" y="850438"/>
            <a:ext cx="97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signac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70441" y="850438"/>
            <a:ext cx="163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signac</a:t>
            </a:r>
            <a:r>
              <a:rPr lang="en-US" sz="2400" b="1" dirty="0"/>
              <a:t>-flow</a:t>
            </a:r>
          </a:p>
        </p:txBody>
      </p:sp>
      <p:sp>
        <p:nvSpPr>
          <p:cNvPr id="6" name="Rectangle 5"/>
          <p:cNvSpPr/>
          <p:nvPr/>
        </p:nvSpPr>
        <p:spPr>
          <a:xfrm>
            <a:off x="114409" y="1606372"/>
            <a:ext cx="19659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The workspace consists of </a:t>
            </a:r>
            <a:r>
              <a:rPr lang="en-US" sz="1600" b="1" i="1" dirty="0"/>
              <a:t>jobs</a:t>
            </a:r>
            <a:r>
              <a:rPr lang="en-US" sz="1600" i="1" dirty="0"/>
              <a:t>, data containers associated with distinct metadata mappings (called </a:t>
            </a:r>
            <a:r>
              <a:rPr lang="en-US" sz="1600" b="1" i="1" dirty="0"/>
              <a:t>state points</a:t>
            </a:r>
            <a:r>
              <a:rPr lang="en-US" sz="1600" i="1" dirty="0"/>
              <a:t>).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07BF2D-4545-4517-84B9-F96FFD13E79A}"/>
              </a:ext>
            </a:extLst>
          </p:cNvPr>
          <p:cNvSpPr/>
          <p:nvPr/>
        </p:nvSpPr>
        <p:spPr>
          <a:xfrm>
            <a:off x="4703736" y="953146"/>
            <a:ext cx="2580467" cy="354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622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Data (</a:t>
            </a:r>
            <a:r>
              <a:rPr lang="en-US" sz="2800" b="1" dirty="0" err="1"/>
              <a:t>signac</a:t>
            </a:r>
            <a:r>
              <a:rPr lang="en-US" sz="2800" dirty="0"/>
              <a:t>) and Workflow (</a:t>
            </a:r>
            <a:r>
              <a:rPr lang="en-US" sz="2800" b="1" dirty="0" err="1"/>
              <a:t>signac</a:t>
            </a:r>
            <a:r>
              <a:rPr lang="en-US" sz="2800" b="1" dirty="0"/>
              <a:t>-flow</a:t>
            </a:r>
            <a:r>
              <a:rPr lang="en-US" sz="2800" dirty="0"/>
              <a:t>) Management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D744AE0-12A7-D04B-B734-98B9D5D7BCFB}" type="slidenum">
              <a:rPr lang="en-US" smtClean="0"/>
              <a:t>13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signac: A Python framework for data and workflow management. In Proceedings of the 17th Python in Science Conference, </a:t>
            </a:r>
            <a:r>
              <a:rPr lang="en-US" i="1" dirty="0"/>
              <a:t>2018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Picture 4" descr="summary_figur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112" y="1262629"/>
            <a:ext cx="5668828" cy="33582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94386" y="850438"/>
            <a:ext cx="97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signac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70441" y="850438"/>
            <a:ext cx="163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signac</a:t>
            </a:r>
            <a:r>
              <a:rPr lang="en-US" sz="2400" b="1" dirty="0"/>
              <a:t>-flow</a:t>
            </a:r>
          </a:p>
        </p:txBody>
      </p:sp>
      <p:sp>
        <p:nvSpPr>
          <p:cNvPr id="6" name="Rectangle 5"/>
          <p:cNvSpPr/>
          <p:nvPr/>
        </p:nvSpPr>
        <p:spPr>
          <a:xfrm>
            <a:off x="114409" y="1606372"/>
            <a:ext cx="19659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The workspace consists of </a:t>
            </a:r>
            <a:r>
              <a:rPr lang="en-US" sz="1600" b="1" i="1" dirty="0"/>
              <a:t>jobs</a:t>
            </a:r>
            <a:r>
              <a:rPr lang="en-US" sz="1600" i="1" dirty="0"/>
              <a:t>, data containers associated with distinct metadata mappings (called </a:t>
            </a:r>
            <a:r>
              <a:rPr lang="en-US" sz="1600" b="1" i="1" dirty="0"/>
              <a:t>state points</a:t>
            </a:r>
            <a:r>
              <a:rPr lang="en-US" sz="1600" i="1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684820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Data (</a:t>
            </a:r>
            <a:r>
              <a:rPr lang="en-US" sz="2800" b="1" dirty="0" err="1"/>
              <a:t>signac</a:t>
            </a:r>
            <a:r>
              <a:rPr lang="en-US" sz="2800" dirty="0"/>
              <a:t>) and Workflow (</a:t>
            </a:r>
            <a:r>
              <a:rPr lang="en-US" sz="2800" b="1" dirty="0" err="1"/>
              <a:t>signac</a:t>
            </a:r>
            <a:r>
              <a:rPr lang="en-US" sz="2800" b="1" dirty="0"/>
              <a:t>-flow</a:t>
            </a:r>
            <a:r>
              <a:rPr lang="en-US" sz="2800" dirty="0"/>
              <a:t>) Management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D744AE0-12A7-D04B-B734-98B9D5D7BCFB}" type="slidenum">
              <a:rPr lang="en-US" smtClean="0"/>
              <a:t>14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signac: A Python framework for data and workflow management. In Proceedings of the 17th Python in Science Conference, </a:t>
            </a:r>
            <a:r>
              <a:rPr lang="en-US" i="1" dirty="0"/>
              <a:t>2018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Picture 4" descr="summary_figur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112" y="1262629"/>
            <a:ext cx="5668828" cy="33582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94386" y="850438"/>
            <a:ext cx="97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signac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70441" y="850438"/>
            <a:ext cx="163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signac</a:t>
            </a:r>
            <a:r>
              <a:rPr lang="en-US" sz="2400" b="1" dirty="0"/>
              <a:t>-flow</a:t>
            </a:r>
          </a:p>
        </p:txBody>
      </p:sp>
      <p:sp>
        <p:nvSpPr>
          <p:cNvPr id="6" name="Rectangle 5"/>
          <p:cNvSpPr/>
          <p:nvPr/>
        </p:nvSpPr>
        <p:spPr>
          <a:xfrm>
            <a:off x="114409" y="1606372"/>
            <a:ext cx="19659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The workspace consists of </a:t>
            </a:r>
            <a:r>
              <a:rPr lang="en-US" sz="1600" b="1" i="1" dirty="0"/>
              <a:t>jobs</a:t>
            </a:r>
            <a:r>
              <a:rPr lang="en-US" sz="1600" i="1" dirty="0"/>
              <a:t>, data containers associated with distinct metadata mappings (called </a:t>
            </a:r>
            <a:r>
              <a:rPr lang="en-US" sz="1600" b="1" i="1" dirty="0"/>
              <a:t>state points</a:t>
            </a:r>
            <a:r>
              <a:rPr lang="en-US" sz="1600" i="1" dirty="0"/>
              <a:t>).</a:t>
            </a:r>
          </a:p>
        </p:txBody>
      </p:sp>
      <p:sp>
        <p:nvSpPr>
          <p:cNvPr id="9" name="Rectangle 8"/>
          <p:cNvSpPr/>
          <p:nvPr/>
        </p:nvSpPr>
        <p:spPr>
          <a:xfrm>
            <a:off x="7396889" y="1606372"/>
            <a:ext cx="157566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The </a:t>
            </a:r>
            <a:r>
              <a:rPr lang="en-US" sz="1600" b="1" i="1" dirty="0"/>
              <a:t>workflow </a:t>
            </a:r>
            <a:r>
              <a:rPr lang="en-US" sz="1600" i="1" dirty="0"/>
              <a:t>consists of </a:t>
            </a:r>
            <a:r>
              <a:rPr lang="en-US" sz="1600" b="1" i="1" dirty="0"/>
              <a:t>operations, </a:t>
            </a:r>
            <a:r>
              <a:rPr lang="en-US" sz="1600" i="1" dirty="0"/>
              <a:t>linked through condition functions. This forms a directed graph.</a:t>
            </a:r>
          </a:p>
        </p:txBody>
      </p:sp>
    </p:spTree>
    <p:extLst>
      <p:ext uri="{BB962C8B-B14F-4D97-AF65-F5344CB8AC3E}">
        <p14:creationId xmlns:p14="http://schemas.microsoft.com/office/powerpoint/2010/main" val="4260791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5307-14C7-42A8-B80B-3E3C838AC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signac</a:t>
            </a:r>
            <a:r>
              <a:rPr lang="en-US" dirty="0"/>
              <a:t> Team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FB4808-8845-4AA8-8A62-2027166FFC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D744AE0-12A7-D04B-B734-98B9D5D7BCFB}" type="slidenum">
              <a:rPr lang="en-US" smtClean="0"/>
              <a:t>15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peeps_bdice_circular.png">
            <a:extLst>
              <a:ext uri="{FF2B5EF4-FFF2-40B4-BE49-F238E27FC236}">
                <a16:creationId xmlns:a16="http://schemas.microsoft.com/office/drawing/2014/main" id="{DBF64744-5B72-4146-8C9F-AF6F36395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474" y="1162303"/>
            <a:ext cx="1828800" cy="1828800"/>
          </a:xfrm>
          <a:prstGeom prst="rect">
            <a:avLst/>
          </a:prstGeom>
        </p:spPr>
      </p:pic>
      <p:pic>
        <p:nvPicPr>
          <p:cNvPr id="6" name="Picture 5" descr="peeps_csadorf_circular.png">
            <a:extLst>
              <a:ext uri="{FF2B5EF4-FFF2-40B4-BE49-F238E27FC236}">
                <a16:creationId xmlns:a16="http://schemas.microsoft.com/office/drawing/2014/main" id="{D04F8CF0-E2A9-4ABB-992F-5C762F2F4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26" y="1162303"/>
            <a:ext cx="1828800" cy="1828800"/>
          </a:xfrm>
          <a:prstGeom prst="rect">
            <a:avLst/>
          </a:prstGeom>
        </p:spPr>
      </p:pic>
      <p:pic>
        <p:nvPicPr>
          <p:cNvPr id="7" name="Picture 6" descr="peeps_vramasub_circular.png">
            <a:extLst>
              <a:ext uri="{FF2B5EF4-FFF2-40B4-BE49-F238E27FC236}">
                <a16:creationId xmlns:a16="http://schemas.microsoft.com/office/drawing/2014/main" id="{D1FB9522-36F2-4730-875F-FAD756D24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920" y="1162305"/>
            <a:ext cx="1842244" cy="1828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0E91D1-A9B8-4694-B297-BBA7826BAD60}"/>
              </a:ext>
            </a:extLst>
          </p:cNvPr>
          <p:cNvSpPr/>
          <p:nvPr/>
        </p:nvSpPr>
        <p:spPr>
          <a:xfrm>
            <a:off x="96252" y="3086917"/>
            <a:ext cx="2951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Carl S. </a:t>
            </a:r>
            <a:r>
              <a:rPr lang="en-US" b="1" dirty="0" err="1"/>
              <a:t>Adorf</a:t>
            </a:r>
            <a:endParaRPr lang="en-US" b="1" dirty="0"/>
          </a:p>
          <a:p>
            <a:pPr algn="ctr"/>
            <a:r>
              <a:rPr lang="en-US" dirty="0"/>
              <a:t>Lead developer &amp;</a:t>
            </a:r>
          </a:p>
          <a:p>
            <a:pPr algn="ctr"/>
            <a:r>
              <a:rPr lang="en-US" dirty="0"/>
              <a:t>co-maintainer,</a:t>
            </a:r>
          </a:p>
          <a:p>
            <a:pPr algn="ctr"/>
            <a:r>
              <a:rPr lang="en-US" dirty="0"/>
              <a:t>signac and signac-flow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8B2C73-B13E-49D3-A094-64E6D4C12E02}"/>
              </a:ext>
            </a:extLst>
          </p:cNvPr>
          <p:cNvSpPr/>
          <p:nvPr/>
        </p:nvSpPr>
        <p:spPr>
          <a:xfrm>
            <a:off x="3096126" y="3082277"/>
            <a:ext cx="2951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Vyas </a:t>
            </a:r>
            <a:r>
              <a:rPr lang="en-US" b="1" dirty="0" err="1"/>
              <a:t>Ramasubramani</a:t>
            </a:r>
            <a:endParaRPr lang="en-US" b="1" dirty="0"/>
          </a:p>
          <a:p>
            <a:pPr algn="ctr"/>
            <a:r>
              <a:rPr lang="en-US" dirty="0"/>
              <a:t>Developer &amp;</a:t>
            </a:r>
          </a:p>
          <a:p>
            <a:pPr algn="ctr"/>
            <a:r>
              <a:rPr lang="en-US" dirty="0"/>
              <a:t>co-maintainer,</a:t>
            </a:r>
          </a:p>
          <a:p>
            <a:pPr algn="ctr"/>
            <a:r>
              <a:rPr lang="en-US" dirty="0"/>
              <a:t>signac and signac-flow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232C94-95DE-414A-A510-732E1A64EB36}"/>
              </a:ext>
            </a:extLst>
          </p:cNvPr>
          <p:cNvSpPr/>
          <p:nvPr/>
        </p:nvSpPr>
        <p:spPr>
          <a:xfrm>
            <a:off x="6096000" y="3082276"/>
            <a:ext cx="2951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Bradley Dice</a:t>
            </a:r>
          </a:p>
          <a:p>
            <a:pPr algn="ctr"/>
            <a:r>
              <a:rPr lang="en-US" dirty="0"/>
              <a:t>Lead developer &amp;</a:t>
            </a:r>
          </a:p>
          <a:p>
            <a:pPr algn="ctr"/>
            <a:r>
              <a:rPr lang="en-US" dirty="0"/>
              <a:t>maintainer,</a:t>
            </a:r>
          </a:p>
          <a:p>
            <a:pPr algn="ctr"/>
            <a:r>
              <a:rPr lang="en-US" dirty="0"/>
              <a:t>signac-dashboard</a:t>
            </a:r>
          </a:p>
        </p:txBody>
      </p:sp>
    </p:spTree>
    <p:extLst>
      <p:ext uri="{BB962C8B-B14F-4D97-AF65-F5344CB8AC3E}">
        <p14:creationId xmlns:p14="http://schemas.microsoft.com/office/powerpoint/2010/main" val="1213182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6 Features Released In Last 12 Months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D744AE0-12A7-D04B-B734-98B9D5D7BCFB}" type="slidenum">
              <a:rPr lang="en-US" smtClean="0"/>
              <a:t>16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19088" y="4664075"/>
            <a:ext cx="7586662" cy="341842"/>
          </a:xfrm>
        </p:spPr>
        <p:txBody>
          <a:bodyPr numCol="2"/>
          <a:lstStyle/>
          <a:p>
            <a:r>
              <a:rPr lang="en-US" sz="800" dirty="0"/>
              <a:t>container by </a:t>
            </a:r>
            <a:r>
              <a:rPr lang="en-US" sz="800" dirty="0" err="1"/>
              <a:t>DPIcons</a:t>
            </a:r>
            <a:r>
              <a:rPr lang="en-US" sz="800" dirty="0"/>
              <a:t> from the Noun Project</a:t>
            </a:r>
          </a:p>
          <a:p>
            <a:r>
              <a:rPr lang="en-US" sz="800" dirty="0"/>
              <a:t>Relational Schema by </a:t>
            </a:r>
            <a:r>
              <a:rPr lang="en-US" sz="800" dirty="0" err="1"/>
              <a:t>Becris</a:t>
            </a:r>
            <a:r>
              <a:rPr lang="en-US" sz="800" dirty="0"/>
              <a:t> from the Noun Project</a:t>
            </a:r>
          </a:p>
          <a:p>
            <a:r>
              <a:rPr lang="en-US" sz="800" dirty="0"/>
              <a:t>search data by SBTS from the Noun Project</a:t>
            </a:r>
          </a:p>
          <a:p>
            <a:r>
              <a:rPr lang="en-US" sz="800" dirty="0"/>
              <a:t>Workflow by </a:t>
            </a:r>
            <a:r>
              <a:rPr lang="en-US" sz="800" dirty="0" err="1"/>
              <a:t>ProSymbols</a:t>
            </a:r>
            <a:r>
              <a:rPr lang="en-US" sz="800" dirty="0"/>
              <a:t> from the Noun Project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600717" y="2905494"/>
            <a:ext cx="2252662" cy="1436207"/>
            <a:chOff x="361422" y="2820949"/>
            <a:chExt cx="2252662" cy="1436207"/>
          </a:xfrm>
        </p:grpSpPr>
        <p:sp>
          <p:nvSpPr>
            <p:cNvPr id="9" name="TextBox 8"/>
            <p:cNvSpPr txBox="1"/>
            <p:nvPr/>
          </p:nvSpPr>
          <p:spPr>
            <a:xfrm>
              <a:off x="361422" y="2820949"/>
              <a:ext cx="21891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One-script Projects</a:t>
              </a: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361423" y="3221792"/>
              <a:ext cx="2252661" cy="1035364"/>
              <a:chOff x="319088" y="3085128"/>
              <a:chExt cx="2252661" cy="1035364"/>
            </a:xfrm>
          </p:grpSpPr>
          <p:pic>
            <p:nvPicPr>
              <p:cNvPr id="29" name="Picture 28" descr="py-module copy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088" y="3085128"/>
                <a:ext cx="924432" cy="1035364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995104" y="3141145"/>
                <a:ext cx="157664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Implement</a:t>
                </a:r>
                <a:br>
                  <a:rPr lang="en-US" i="1" dirty="0"/>
                </a:br>
                <a:r>
                  <a:rPr lang="en-US" i="1" dirty="0"/>
                  <a:t>workflows in</a:t>
                </a:r>
                <a:br>
                  <a:rPr lang="en-US" i="1" dirty="0"/>
                </a:br>
                <a:r>
                  <a:rPr lang="en-US" b="1" i="1" dirty="0"/>
                  <a:t>&lt; 10</a:t>
                </a:r>
                <a:r>
                  <a:rPr lang="en-US" i="1" dirty="0"/>
                  <a:t> lines.</a:t>
                </a:r>
              </a:p>
            </p:txBody>
          </p:sp>
        </p:grpSp>
      </p:grpSp>
      <p:grpSp>
        <p:nvGrpSpPr>
          <p:cNvPr id="44" name="Group 43"/>
          <p:cNvGrpSpPr/>
          <p:nvPr/>
        </p:nvGrpSpPr>
        <p:grpSpPr>
          <a:xfrm>
            <a:off x="373638" y="1151798"/>
            <a:ext cx="2643323" cy="1326225"/>
            <a:chOff x="290076" y="1067253"/>
            <a:chExt cx="2643323" cy="1326225"/>
          </a:xfrm>
        </p:grpSpPr>
        <p:sp>
          <p:nvSpPr>
            <p:cNvPr id="12" name="TextBox 11"/>
            <p:cNvSpPr txBox="1"/>
            <p:nvPr/>
          </p:nvSpPr>
          <p:spPr>
            <a:xfrm>
              <a:off x="290076" y="1067253"/>
              <a:ext cx="26433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Advanced Searching and Aggregation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9512" y="1870258"/>
              <a:ext cx="24444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Monaco"/>
                  <a:cs typeface="Monaco"/>
                </a:rPr>
                <a:t>find({"T.$</a:t>
              </a:r>
              <a:r>
                <a:rPr lang="en-US" sz="1400" dirty="0" err="1">
                  <a:latin typeface="Monaco"/>
                  <a:cs typeface="Monaco"/>
                </a:rPr>
                <a:t>gt</a:t>
              </a:r>
              <a:r>
                <a:rPr lang="en-US" sz="1400" dirty="0">
                  <a:latin typeface="Monaco"/>
                  <a:cs typeface="Monaco"/>
                </a:rPr>
                <a:t>": 298})</a:t>
              </a:r>
            </a:p>
            <a:p>
              <a:r>
                <a:rPr lang="en-US" sz="1400" dirty="0">
                  <a:latin typeface="Monaco"/>
                  <a:cs typeface="Monaco"/>
                </a:rPr>
                <a:t>  .</a:t>
              </a:r>
              <a:r>
                <a:rPr lang="en-US" sz="1400" dirty="0" err="1">
                  <a:latin typeface="Monaco"/>
                  <a:cs typeface="Monaco"/>
                </a:rPr>
                <a:t>groupby</a:t>
              </a:r>
              <a:r>
                <a:rPr lang="en-US" sz="1400" dirty="0">
                  <a:latin typeface="Monaco"/>
                  <a:cs typeface="Monaco"/>
                </a:rPr>
                <a:t>("P")</a:t>
              </a:r>
            </a:p>
          </p:txBody>
        </p:sp>
        <p:pic>
          <p:nvPicPr>
            <p:cNvPr id="19" name="Picture 18" descr="noun_search data_1895573.pdf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076" y="1404290"/>
              <a:ext cx="778997" cy="741902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6644904" y="1195050"/>
            <a:ext cx="2125458" cy="1217405"/>
            <a:chOff x="6319507" y="1110505"/>
            <a:chExt cx="2125458" cy="1217405"/>
          </a:xfrm>
        </p:grpSpPr>
        <p:sp>
          <p:nvSpPr>
            <p:cNvPr id="8" name="TextBox 7"/>
            <p:cNvSpPr txBox="1"/>
            <p:nvPr/>
          </p:nvSpPr>
          <p:spPr>
            <a:xfrm>
              <a:off x="6520761" y="1110505"/>
              <a:ext cx="172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Synchronization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6319507" y="1501924"/>
              <a:ext cx="2125458" cy="825986"/>
              <a:chOff x="6632701" y="1769434"/>
              <a:chExt cx="1526341" cy="593159"/>
            </a:xfrm>
          </p:grpSpPr>
          <p:pic>
            <p:nvPicPr>
              <p:cNvPr id="20" name="Picture 19" descr="workspace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2701" y="1769434"/>
                <a:ext cx="732948" cy="593159"/>
              </a:xfrm>
              <a:prstGeom prst="rect">
                <a:avLst/>
              </a:prstGeom>
            </p:spPr>
          </p:pic>
          <p:pic>
            <p:nvPicPr>
              <p:cNvPr id="21" name="Picture 20" descr="workspace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26094" y="1769434"/>
                <a:ext cx="732948" cy="593159"/>
              </a:xfrm>
              <a:prstGeom prst="rect">
                <a:avLst/>
              </a:prstGeom>
            </p:spPr>
          </p:pic>
          <p:cxnSp>
            <p:nvCxnSpPr>
              <p:cNvPr id="24" name="Straight Arrow Connector 23"/>
              <p:cNvCxnSpPr/>
              <p:nvPr/>
            </p:nvCxnSpPr>
            <p:spPr>
              <a:xfrm>
                <a:off x="7129767" y="2066013"/>
                <a:ext cx="532567" cy="0"/>
              </a:xfrm>
              <a:prstGeom prst="straightConnector1">
                <a:avLst/>
              </a:prstGeom>
              <a:ln w="38100" cmpd="sng">
                <a:solidFill>
                  <a:schemeClr val="accent2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Group 47"/>
          <p:cNvGrpSpPr/>
          <p:nvPr/>
        </p:nvGrpSpPr>
        <p:grpSpPr>
          <a:xfrm>
            <a:off x="7070279" y="2873745"/>
            <a:ext cx="1274708" cy="1509604"/>
            <a:chOff x="6812962" y="2820949"/>
            <a:chExt cx="1274708" cy="1509604"/>
          </a:xfrm>
        </p:grpSpPr>
        <p:sp>
          <p:nvSpPr>
            <p:cNvPr id="13" name="TextBox 12"/>
            <p:cNvSpPr txBox="1"/>
            <p:nvPr/>
          </p:nvSpPr>
          <p:spPr>
            <a:xfrm>
              <a:off x="6812962" y="2820949"/>
              <a:ext cx="1274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Templating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6990562" y="3195555"/>
              <a:ext cx="919508" cy="1134998"/>
              <a:chOff x="6301682" y="3340908"/>
              <a:chExt cx="919508" cy="1134998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6403781" y="4106574"/>
                <a:ext cx="69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jinja2</a:t>
                </a:r>
              </a:p>
            </p:txBody>
          </p:sp>
          <p:pic>
            <p:nvPicPr>
              <p:cNvPr id="37" name="Picture 36" descr="jinja-small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1682" y="3340908"/>
                <a:ext cx="919508" cy="868425"/>
              </a:xfrm>
              <a:prstGeom prst="rect">
                <a:avLst/>
              </a:prstGeom>
            </p:spPr>
          </p:pic>
        </p:grpSp>
      </p:grpSp>
      <p:grpSp>
        <p:nvGrpSpPr>
          <p:cNvPr id="45" name="Group 44"/>
          <p:cNvGrpSpPr/>
          <p:nvPr/>
        </p:nvGrpSpPr>
        <p:grpSpPr>
          <a:xfrm>
            <a:off x="3391858" y="1195050"/>
            <a:ext cx="2878149" cy="1293556"/>
            <a:chOff x="3185583" y="1110505"/>
            <a:chExt cx="2878149" cy="1293556"/>
          </a:xfrm>
        </p:grpSpPr>
        <p:pic>
          <p:nvPicPr>
            <p:cNvPr id="18" name="Picture 17" descr="noun_Relational Schema_1677714 copy.pdf"/>
            <p:cNvPicPr>
              <a:picLocks noChangeAspect="1"/>
            </p:cNvPicPr>
            <p:nvPr/>
          </p:nvPicPr>
          <p:blipFill>
            <a:blip r:embed="rId6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2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2001" y="1241336"/>
              <a:ext cx="751418" cy="71187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663660" y="1110505"/>
              <a:ext cx="19219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Schema Detection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185583" y="1880841"/>
              <a:ext cx="28781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Monaco"/>
                  <a:cs typeface="Monaco"/>
                </a:rPr>
                <a:t>'T': </a:t>
              </a:r>
              <a:r>
                <a:rPr lang="en-US" sz="1400" dirty="0" err="1">
                  <a:latin typeface="Monaco"/>
                  <a:cs typeface="Monaco"/>
                </a:rPr>
                <a:t>int</a:t>
              </a:r>
              <a:r>
                <a:rPr lang="en-US" sz="1400" dirty="0">
                  <a:latin typeface="Monaco"/>
                  <a:cs typeface="Monaco"/>
                </a:rPr>
                <a:t>([298, 300, 302])</a:t>
              </a:r>
            </a:p>
            <a:p>
              <a:r>
                <a:rPr lang="en-US" sz="1400" dirty="0">
                  <a:latin typeface="Monaco"/>
                  <a:cs typeface="Monaco"/>
                </a:rPr>
                <a:t>'P': float([0.1, 1.0])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445287" y="2788161"/>
            <a:ext cx="2771290" cy="1534709"/>
            <a:chOff x="3185583" y="2682450"/>
            <a:chExt cx="2771290" cy="1534709"/>
          </a:xfrm>
        </p:grpSpPr>
        <p:grpSp>
          <p:nvGrpSpPr>
            <p:cNvPr id="43" name="Group 42"/>
            <p:cNvGrpSpPr/>
            <p:nvPr/>
          </p:nvGrpSpPr>
          <p:grpSpPr>
            <a:xfrm>
              <a:off x="3631857" y="3237966"/>
              <a:ext cx="1878742" cy="979193"/>
              <a:chOff x="3647881" y="3237966"/>
              <a:chExt cx="1878742" cy="979193"/>
            </a:xfrm>
          </p:grpSpPr>
          <p:pic>
            <p:nvPicPr>
              <p:cNvPr id="32" name="Picture 31" descr="noun_container_927911.pdf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72419" y="3294058"/>
                <a:ext cx="1247579" cy="849083"/>
              </a:xfrm>
              <a:prstGeom prst="rect">
                <a:avLst/>
              </a:prstGeom>
            </p:spPr>
          </p:pic>
          <p:pic>
            <p:nvPicPr>
              <p:cNvPr id="35" name="Picture 34" descr="logo.pdf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178" y="3237966"/>
                <a:ext cx="808445" cy="808445"/>
              </a:xfrm>
              <a:prstGeom prst="rect">
                <a:avLst/>
              </a:prstGeom>
              <a:effectLst>
                <a:glow rad="127000">
                  <a:schemeClr val="bg1">
                    <a:alpha val="75000"/>
                  </a:schemeClr>
                </a:glow>
              </a:effectLst>
            </p:spPr>
          </p:pic>
          <p:pic>
            <p:nvPicPr>
              <p:cNvPr id="34" name="Picture 33" descr="horizontal.eps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7881" y="3833331"/>
                <a:ext cx="1494370" cy="383828"/>
              </a:xfrm>
              <a:prstGeom prst="rect">
                <a:avLst/>
              </a:prstGeom>
              <a:effectLst>
                <a:glow rad="127000">
                  <a:schemeClr val="bg1">
                    <a:alpha val="75000"/>
                  </a:schemeClr>
                </a:glow>
              </a:effectLst>
            </p:spPr>
          </p:pic>
        </p:grpSp>
        <p:sp>
          <p:nvSpPr>
            <p:cNvPr id="33" name="TextBox 32"/>
            <p:cNvSpPr txBox="1"/>
            <p:nvPr/>
          </p:nvSpPr>
          <p:spPr>
            <a:xfrm>
              <a:off x="3185583" y="2682450"/>
              <a:ext cx="2771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Improved Container Support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1075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00" y="205978"/>
            <a:ext cx="8229600" cy="633392"/>
          </a:xfrm>
        </p:spPr>
        <p:txBody>
          <a:bodyPr/>
          <a:lstStyle/>
          <a:p>
            <a:r>
              <a:rPr lang="en-US" dirty="0"/>
              <a:t>News, Documentation &amp; Chat Room Support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D744AE0-12A7-D04B-B734-98B9D5D7BCFB}" type="slidenum">
              <a:rPr lang="en-US" smtClean="0"/>
              <a:t>17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-75438" y="885079"/>
            <a:ext cx="3185046" cy="3828465"/>
            <a:chOff x="919730" y="885079"/>
            <a:chExt cx="3185046" cy="382846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9730" y="1215028"/>
              <a:ext cx="3185046" cy="3498516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427732" y="885079"/>
              <a:ext cx="216904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1080"/>
                </a:spcBef>
              </a:pPr>
              <a:r>
                <a:rPr lang="en-US" dirty="0">
                  <a:solidFill>
                    <a:schemeClr val="accent4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http://www.signac.io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707965" y="894148"/>
            <a:ext cx="3333297" cy="3820231"/>
            <a:chOff x="4761088" y="910231"/>
            <a:chExt cx="3333297" cy="382023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/>
            <a:srcRect r="12738"/>
            <a:stretch/>
          </p:blipFill>
          <p:spPr>
            <a:xfrm>
              <a:off x="5122047" y="1254411"/>
              <a:ext cx="2761470" cy="34760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Rectangle 7"/>
            <p:cNvSpPr/>
            <p:nvPr/>
          </p:nvSpPr>
          <p:spPr>
            <a:xfrm>
              <a:off x="4761088" y="910231"/>
              <a:ext cx="333329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1080"/>
                </a:spcBef>
              </a:pPr>
              <a:r>
                <a:rPr lang="en-US" dirty="0">
                  <a:solidFill>
                    <a:schemeClr val="accent4"/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http://signac-docs.readthedocs.io</a:t>
              </a:r>
              <a:r>
                <a:rPr lang="en-US" dirty="0">
                  <a:solidFill>
                    <a:schemeClr val="accent4"/>
                  </a:solidFill>
                </a:rPr>
                <a:t> 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358" r="5994"/>
          <a:stretch/>
        </p:blipFill>
        <p:spPr>
          <a:xfrm>
            <a:off x="5912640" y="1317291"/>
            <a:ext cx="3042762" cy="2730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6041262" y="884221"/>
            <a:ext cx="30884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80"/>
              </a:spcBef>
            </a:pPr>
            <a:r>
              <a:rPr lang="en-US" dirty="0">
                <a:solidFill>
                  <a:schemeClr val="accent4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https://gitter.im/signac/Lobby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321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EE53BF-225E-4640-95BE-2D1CF19B2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signac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5F5A0E-FFF7-468E-BAB1-13022C9029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 use by several research groups across the country, especially in materials science and molecular simulations</a:t>
            </a:r>
          </a:p>
          <a:p>
            <a:pPr lvl="1"/>
            <a:r>
              <a:rPr lang="en-US" dirty="0"/>
              <a:t>Princeton, Vanderbilt, Boise State, Air Force Research Laboratory, ...</a:t>
            </a:r>
          </a:p>
          <a:p>
            <a:r>
              <a:rPr lang="en-US" dirty="0"/>
              <a:t>10,000+ downloads of signac &amp; signac-flow </a:t>
            </a:r>
            <a:r>
              <a:rPr lang="en-US" dirty="0" err="1"/>
              <a:t>conda</a:t>
            </a:r>
            <a:r>
              <a:rPr lang="en-US" dirty="0"/>
              <a:t> packages</a:t>
            </a:r>
          </a:p>
          <a:p>
            <a:r>
              <a:rPr lang="en-US" dirty="0"/>
              <a:t>Actively used on projects with thousands of jobs and terabytes of data</a:t>
            </a:r>
          </a:p>
          <a:p>
            <a:r>
              <a:rPr lang="en-US" dirty="0"/>
              <a:t>signac-flow has built-in support for Flux and XSEDE clusters, and adaptable templates for any SLURM/TORQUE scheduler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3DE321-CC9C-4738-B813-67533C5E2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D744AE0-12A7-D04B-B734-98B9D5D7BCFB}" type="slidenum">
              <a:rPr lang="en-US" smtClean="0"/>
              <a:t>18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3B5268-D719-4E11-B82A-1997F02A30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793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B3CB9-FF22-ED4F-AAFF-736A2BCE2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Building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CBE57A-2C17-4F4C-912D-F938EDFB0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D744AE0-12A7-D04B-B734-98B9D5D7BCFB}" type="slidenum">
              <a:rPr lang="en-US" smtClean="0"/>
              <a:t>19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0B0A38B-96C3-7C44-A95A-814127D199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EA253ED-9361-494F-B4BA-AC09AF1BB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54" y="3168509"/>
            <a:ext cx="2018508" cy="1345672"/>
          </a:xfrm>
          <a:prstGeom prst="rect">
            <a:avLst/>
          </a:prstGeom>
          <a:effectLst>
            <a:outerShdw blurRad="50800" dist="50800" dir="5400000" sx="101000" sy="101000" algn="ctr" rotWithShape="0">
              <a:srgbClr val="000000">
                <a:alpha val="73000"/>
              </a:srgbClr>
            </a:outerShdw>
          </a:effec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39CC51E-AFC3-484A-88D6-56794E92E5FB}"/>
              </a:ext>
            </a:extLst>
          </p:cNvPr>
          <p:cNvGrpSpPr/>
          <p:nvPr/>
        </p:nvGrpSpPr>
        <p:grpSpPr>
          <a:xfrm>
            <a:off x="888459" y="933302"/>
            <a:ext cx="3890512" cy="2809355"/>
            <a:chOff x="3196653" y="1430142"/>
            <a:chExt cx="3230273" cy="2332596"/>
          </a:xfrm>
          <a:effectLst>
            <a:outerShdw blurRad="50800" dist="50800" dir="5400000" sx="101000" sy="101000" algn="ctr" rotWithShape="0">
              <a:srgbClr val="000000">
                <a:alpha val="73000"/>
              </a:srgbClr>
            </a:outerShdw>
          </a:effectLst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5139789-B995-574F-A141-35F06A0CA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6653" y="1430142"/>
              <a:ext cx="3230273" cy="233259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79BED4C-9B9F-5247-9BC5-927B8F96C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70414" y="1444245"/>
              <a:ext cx="1700100" cy="672955"/>
            </a:xfrm>
            <a:prstGeom prst="rect">
              <a:avLst/>
            </a:prstGeom>
            <a:effectLst>
              <a:glow rad="177800">
                <a:schemeClr val="bg1">
                  <a:alpha val="69000"/>
                </a:schemeClr>
              </a:glow>
            </a:effectLst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00F4EA0-CAEE-6F46-939E-F3D1CF4866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3241" y="621017"/>
            <a:ext cx="1403315" cy="1403315"/>
          </a:xfrm>
          <a:prstGeom prst="rect">
            <a:avLst/>
          </a:prstGeom>
          <a:effectLst>
            <a:outerShdw blurRad="50800" dist="50800" dir="5400000" sx="101000" sy="101000" algn="ctr" rotWithShape="0">
              <a:srgbClr val="000000">
                <a:alpha val="73000"/>
              </a:srgbClr>
            </a:out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D8C2B6F-7FEB-374D-AAAA-CC8E2DA8294B}"/>
              </a:ext>
            </a:extLst>
          </p:cNvPr>
          <p:cNvGrpSpPr/>
          <p:nvPr/>
        </p:nvGrpSpPr>
        <p:grpSpPr>
          <a:xfrm>
            <a:off x="3113426" y="2312855"/>
            <a:ext cx="3678155" cy="2082492"/>
            <a:chOff x="3159088" y="2358879"/>
            <a:chExt cx="3678155" cy="2082492"/>
          </a:xfrm>
          <a:effectLst>
            <a:outerShdw blurRad="50800" dist="50800" dir="5400000" sx="101000" sy="101000" algn="ctr" rotWithShape="0">
              <a:srgbClr val="000000">
                <a:alpha val="73000"/>
              </a:srgbClr>
            </a:outerShdw>
          </a:effectLst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0235D5-B8EC-4849-B1A0-1E0C76ABE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59088" y="2369344"/>
              <a:ext cx="3678155" cy="207202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F926EC5-CACC-7F41-BC2B-35AD622AD9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8979" b="29193"/>
            <a:stretch/>
          </p:blipFill>
          <p:spPr>
            <a:xfrm>
              <a:off x="4933873" y="2358879"/>
              <a:ext cx="1903370" cy="796152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C955F9E-66CB-B649-ADF6-967BB35E42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3953" y="3128659"/>
            <a:ext cx="1757835" cy="1377451"/>
          </a:xfrm>
          <a:prstGeom prst="rect">
            <a:avLst/>
          </a:prstGeom>
          <a:effectLst>
            <a:outerShdw blurRad="50800" dist="50800" dir="5400000" sx="101000" sy="101000" algn="ctr" rotWithShape="0">
              <a:srgbClr val="000000">
                <a:alpha val="7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5C9B81-A21E-EE45-AF91-7E0727EB3C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9588" y="1199779"/>
            <a:ext cx="1702667" cy="1999728"/>
          </a:xfrm>
          <a:prstGeom prst="rect">
            <a:avLst/>
          </a:prstGeom>
          <a:effectLst>
            <a:outerShdw blurRad="50800" dist="50800" dir="5400000" sx="101000" sy="101000" algn="ctr" rotWithShape="0">
              <a:srgbClr val="000000">
                <a:alpha val="7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C12D86-7142-4F61-A826-626EF6F8E58F}"/>
              </a:ext>
            </a:extLst>
          </p:cNvPr>
          <p:cNvSpPr txBox="1"/>
          <p:nvPr/>
        </p:nvSpPr>
        <p:spPr>
          <a:xfrm>
            <a:off x="894174" y="3494223"/>
            <a:ext cx="715551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610 views</a:t>
            </a:r>
          </a:p>
        </p:txBody>
      </p:sp>
    </p:spTree>
    <p:extLst>
      <p:ext uri="{BB962C8B-B14F-4D97-AF65-F5344CB8AC3E}">
        <p14:creationId xmlns:p14="http://schemas.microsoft.com/office/powerpoint/2010/main" val="428015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Workflow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986" y="951301"/>
            <a:ext cx="1953613" cy="3505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Parameter Study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E9363232-B873-4F4C-8559-2B7709F52369}" type="slidenum">
              <a:rPr lang="en-US" smtClean="0"/>
              <a:t>2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710FCCA-1EFD-48D5-98BC-9C0AC917A7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55825" y="2207637"/>
            <a:ext cx="4272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/>
                <a:cs typeface="Monaco"/>
              </a:rPr>
              <a:t>concentration_A_0.25/</a:t>
            </a:r>
          </a:p>
          <a:p>
            <a:r>
              <a:rPr lang="en-US" dirty="0">
                <a:latin typeface="Monaco"/>
                <a:cs typeface="Monaco"/>
              </a:rPr>
              <a:t>concentration_A_0.50/</a:t>
            </a:r>
          </a:p>
          <a:p>
            <a:r>
              <a:rPr lang="en-US" dirty="0">
                <a:latin typeface="Monaco"/>
                <a:cs typeface="Monaco"/>
              </a:rPr>
              <a:t>concentration_A_0.75/</a:t>
            </a:r>
          </a:p>
        </p:txBody>
      </p:sp>
    </p:spTree>
    <p:extLst>
      <p:ext uri="{BB962C8B-B14F-4D97-AF65-F5344CB8AC3E}">
        <p14:creationId xmlns:p14="http://schemas.microsoft.com/office/powerpoint/2010/main" val="3191251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B54C5-57AF-441F-B6D7-6C2E21AFC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012F61-88C1-485F-80BC-7788932BE3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D744AE0-12A7-D04B-B734-98B9D5D7BCFB}" type="slidenum">
              <a:rPr lang="en-US" smtClean="0"/>
              <a:t>20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28496E-9686-4394-B098-FFC9641B17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FF1517-B7C0-4A26-876F-DAF8286B462F}"/>
              </a:ext>
            </a:extLst>
          </p:cNvPr>
          <p:cNvSpPr/>
          <p:nvPr/>
        </p:nvSpPr>
        <p:spPr>
          <a:xfrm>
            <a:off x="311499" y="1828067"/>
            <a:ext cx="852105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</a:t>
            </a:r>
            <a:r>
              <a:rPr lang="en-US" sz="6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signac</a:t>
            </a:r>
            <a:r>
              <a:rPr lang="en-US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Projectile Demo]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FCB551-2669-447A-A805-2C416CC306A2}"/>
              </a:ext>
            </a:extLst>
          </p:cNvPr>
          <p:cNvSpPr/>
          <p:nvPr/>
        </p:nvSpPr>
        <p:spPr>
          <a:xfrm>
            <a:off x="2034153" y="3018395"/>
            <a:ext cx="50756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https://github.com/bdice/signac-micde-cnsccs-2018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076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workspace.pdf"/>
          <p:cNvPicPr>
            <a:picLocks noChangeAspect="1"/>
          </p:cNvPicPr>
          <p:nvPr/>
        </p:nvPicPr>
        <p:blipFill>
          <a:blip r:embed="rId3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56" y="1181242"/>
            <a:ext cx="2089312" cy="169083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Latest Development</a:t>
            </a:r>
          </a:p>
        </p:txBody>
      </p:sp>
      <p:pic>
        <p:nvPicPr>
          <p:cNvPr id="6" name="Picture 5" descr="workspa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03" y="1391799"/>
            <a:ext cx="1899138" cy="15369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56" y="1391800"/>
            <a:ext cx="566611" cy="56661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843267" y="2630957"/>
            <a:ext cx="0" cy="842183"/>
          </a:xfrm>
          <a:prstGeom prst="straightConnector1">
            <a:avLst/>
          </a:prstGeom>
          <a:ln>
            <a:solidFill>
              <a:schemeClr val="accent2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43267" y="2838028"/>
            <a:ext cx="252695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Import </a:t>
            </a:r>
            <a:r>
              <a:rPr lang="en-US" sz="1600" dirty="0"/>
              <a:t>from</a:t>
            </a:r>
            <a:r>
              <a:rPr lang="en-US" sz="1600" b="1" dirty="0"/>
              <a:t> </a:t>
            </a:r>
            <a:r>
              <a:rPr lang="en-US" sz="1600" dirty="0"/>
              <a:t>and</a:t>
            </a:r>
            <a:r>
              <a:rPr lang="en-US" sz="1600" b="1" dirty="0"/>
              <a:t> export </a:t>
            </a:r>
            <a:r>
              <a:rPr lang="en-US" sz="1600" dirty="0"/>
              <a:t>to</a:t>
            </a:r>
            <a:br>
              <a:rPr lang="en-US" sz="1600" b="1" dirty="0"/>
            </a:br>
            <a:r>
              <a:rPr lang="en-US" sz="1600" dirty="0"/>
              <a:t>directories and archive files.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0100" y="895454"/>
            <a:ext cx="44613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Better handling of </a:t>
            </a:r>
            <a:r>
              <a:rPr lang="en-US" sz="1600" b="1" dirty="0"/>
              <a:t>dynamically </a:t>
            </a:r>
            <a:r>
              <a:rPr lang="en-US" sz="1600" dirty="0"/>
              <a:t>growing data spaces for improved support of </a:t>
            </a:r>
            <a:r>
              <a:rPr lang="en-US" sz="1600" b="1" dirty="0"/>
              <a:t>optimization</a:t>
            </a:r>
            <a:r>
              <a:rPr lang="en-US" sz="1600" dirty="0"/>
              <a:t> workflows.</a:t>
            </a:r>
          </a:p>
        </p:txBody>
      </p:sp>
      <p:pic>
        <p:nvPicPr>
          <p:cNvPr id="22" name="Picture 21" descr="workflow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459" y="1845577"/>
            <a:ext cx="2397082" cy="1027321"/>
          </a:xfrm>
          <a:prstGeom prst="rect">
            <a:avLst/>
          </a:prstGeom>
        </p:spPr>
      </p:pic>
      <p:grpSp>
        <p:nvGrpSpPr>
          <p:cNvPr id="100" name="Group 99"/>
          <p:cNvGrpSpPr/>
          <p:nvPr/>
        </p:nvGrpSpPr>
        <p:grpSpPr>
          <a:xfrm>
            <a:off x="6187179" y="1040348"/>
            <a:ext cx="1399163" cy="1299562"/>
            <a:chOff x="6187179" y="1040348"/>
            <a:chExt cx="1399163" cy="1299562"/>
          </a:xfrm>
        </p:grpSpPr>
        <p:grpSp>
          <p:nvGrpSpPr>
            <p:cNvPr id="99" name="Group 98"/>
            <p:cNvGrpSpPr/>
            <p:nvPr/>
          </p:nvGrpSpPr>
          <p:grpSpPr>
            <a:xfrm>
              <a:off x="6288662" y="1121506"/>
              <a:ext cx="1196196" cy="1137246"/>
              <a:chOff x="6300061" y="1107058"/>
              <a:chExt cx="1196196" cy="1137246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6300061" y="1107058"/>
                <a:ext cx="1196196" cy="316943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/>
                  <a:t>write_log</a:t>
                </a:r>
                <a:r>
                  <a:rPr lang="en-US" sz="1400" dirty="0"/>
                  <a:t>()</a:t>
                </a: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6300061" y="1517210"/>
                <a:ext cx="1196196" cy="316943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snapshot()</a:t>
                </a: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6300061" y="1927361"/>
                <a:ext cx="1196196" cy="316943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/>
                  <a:t>git</a:t>
                </a:r>
                <a:r>
                  <a:rPr lang="en-US" sz="1400" dirty="0"/>
                  <a:t> commit</a:t>
                </a:r>
              </a:p>
            </p:txBody>
          </p:sp>
        </p:grpSp>
        <p:sp>
          <p:nvSpPr>
            <p:cNvPr id="34" name="Rectangle 33"/>
            <p:cNvSpPr/>
            <p:nvPr/>
          </p:nvSpPr>
          <p:spPr>
            <a:xfrm>
              <a:off x="6187179" y="1040348"/>
              <a:ext cx="1399163" cy="129956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3434862" y="1704081"/>
            <a:ext cx="2752317" cy="1258754"/>
            <a:chOff x="3434862" y="1886994"/>
            <a:chExt cx="2752317" cy="1258754"/>
          </a:xfrm>
        </p:grpSpPr>
        <p:cxnSp>
          <p:nvCxnSpPr>
            <p:cNvPr id="33" name="Straight Connector 32"/>
            <p:cNvCxnSpPr/>
            <p:nvPr/>
          </p:nvCxnSpPr>
          <p:spPr>
            <a:xfrm flipV="1">
              <a:off x="3862104" y="1905875"/>
              <a:ext cx="0" cy="746722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3434862" y="1905875"/>
              <a:ext cx="2" cy="746722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3434864" y="1905875"/>
              <a:ext cx="2752315" cy="0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4170811" y="1905875"/>
              <a:ext cx="0" cy="434035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4727006" y="1905875"/>
              <a:ext cx="0" cy="434035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5074791" y="1886994"/>
              <a:ext cx="0" cy="434035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5641406" y="1886994"/>
              <a:ext cx="0" cy="434035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4586329" y="2711712"/>
              <a:ext cx="0" cy="434035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5142525" y="2711712"/>
              <a:ext cx="0" cy="434035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4586329" y="3145747"/>
              <a:ext cx="1385927" cy="0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5989191" y="1905875"/>
              <a:ext cx="0" cy="1239873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/>
          <p:cNvSpPr txBox="1"/>
          <p:nvPr/>
        </p:nvSpPr>
        <p:spPr>
          <a:xfrm>
            <a:off x="3462217" y="2962834"/>
            <a:ext cx="3347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Execution hooks</a:t>
            </a:r>
            <a:r>
              <a:rPr lang="en-US" sz="1600" dirty="0"/>
              <a:t> allow consistent tracking of all operations that manipulate the data space.</a:t>
            </a:r>
          </a:p>
        </p:txBody>
      </p:sp>
      <p:cxnSp>
        <p:nvCxnSpPr>
          <p:cNvPr id="64" name="Straight Arrow Connector 63"/>
          <p:cNvCxnSpPr>
            <a:cxnSpLocks/>
          </p:cNvCxnSpPr>
          <p:nvPr/>
        </p:nvCxnSpPr>
        <p:spPr>
          <a:xfrm>
            <a:off x="8622355" y="1938185"/>
            <a:ext cx="0" cy="1440147"/>
          </a:xfrm>
          <a:prstGeom prst="straightConnector1">
            <a:avLst/>
          </a:prstGeom>
          <a:ln>
            <a:solidFill>
              <a:schemeClr val="accent2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2" name="Group 101"/>
          <p:cNvGrpSpPr/>
          <p:nvPr/>
        </p:nvGrpSpPr>
        <p:grpSpPr>
          <a:xfrm>
            <a:off x="7744837" y="1238249"/>
            <a:ext cx="1125626" cy="699936"/>
            <a:chOff x="7744837" y="966375"/>
            <a:chExt cx="1125626" cy="699936"/>
          </a:xfrm>
        </p:grpSpPr>
        <p:grpSp>
          <p:nvGrpSpPr>
            <p:cNvPr id="101" name="Group 100"/>
            <p:cNvGrpSpPr/>
            <p:nvPr/>
          </p:nvGrpSpPr>
          <p:grpSpPr>
            <a:xfrm>
              <a:off x="7821630" y="1024243"/>
              <a:ext cx="972040" cy="584200"/>
              <a:chOff x="7804800" y="1031956"/>
              <a:chExt cx="972040" cy="584200"/>
            </a:xfrm>
          </p:grpSpPr>
          <p:pic>
            <p:nvPicPr>
              <p:cNvPr id="28" name="Picture 27" descr="txt.eps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4800" y="1031956"/>
                <a:ext cx="444500" cy="584200"/>
              </a:xfrm>
              <a:prstGeom prst="rect">
                <a:avLst/>
              </a:prstGeom>
            </p:spPr>
          </p:pic>
          <p:pic>
            <p:nvPicPr>
              <p:cNvPr id="29" name="Picture 28" descr="json-file.eps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32340" y="1031956"/>
                <a:ext cx="444500" cy="584200"/>
              </a:xfrm>
              <a:prstGeom prst="rect">
                <a:avLst/>
              </a:prstGeom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7744837" y="966375"/>
              <a:ext cx="1125626" cy="699936"/>
            </a:xfrm>
            <a:prstGeom prst="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6553835" y="2462212"/>
            <a:ext cx="2068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 </a:t>
            </a:r>
            <a:r>
              <a:rPr lang="en-US" sz="1600" b="1" dirty="0"/>
              <a:t>operations log</a:t>
            </a:r>
            <a:r>
              <a:rPr lang="en-US" sz="1600" dirty="0"/>
              <a:t> can be used to generate a graph of actions.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7586342" y="1376383"/>
            <a:ext cx="158495" cy="0"/>
          </a:xfrm>
          <a:prstGeom prst="straightConnector1">
            <a:avLst/>
          </a:prstGeom>
          <a:ln>
            <a:solidFill>
              <a:schemeClr val="accent2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275220" y="3473140"/>
            <a:ext cx="2186626" cy="699936"/>
            <a:chOff x="275220" y="3473140"/>
            <a:chExt cx="2186626" cy="699936"/>
          </a:xfrm>
        </p:grpSpPr>
        <p:grpSp>
          <p:nvGrpSpPr>
            <p:cNvPr id="97" name="Group 96"/>
            <p:cNvGrpSpPr/>
            <p:nvPr/>
          </p:nvGrpSpPr>
          <p:grpSpPr>
            <a:xfrm>
              <a:off x="330096" y="3531008"/>
              <a:ext cx="2076875" cy="584200"/>
              <a:chOff x="319088" y="3548515"/>
              <a:chExt cx="2076875" cy="584200"/>
            </a:xfrm>
          </p:grpSpPr>
          <p:pic>
            <p:nvPicPr>
              <p:cNvPr id="2" name="Picture 1" descr="root-directory.pdf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088" y="3548515"/>
                <a:ext cx="584200" cy="584200"/>
              </a:xfrm>
              <a:prstGeom prst="rect">
                <a:avLst/>
              </a:prstGeom>
            </p:spPr>
          </p:pic>
          <p:pic>
            <p:nvPicPr>
              <p:cNvPr id="3" name="Picture 2" descr="zip.eps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1463" y="3548515"/>
                <a:ext cx="444500" cy="584200"/>
              </a:xfrm>
              <a:prstGeom prst="rect">
                <a:avLst/>
              </a:prstGeom>
            </p:spPr>
          </p:pic>
          <p:pic>
            <p:nvPicPr>
              <p:cNvPr id="8" name="Picture 7" descr="gzip.eps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3904" y="3548515"/>
                <a:ext cx="444500" cy="584200"/>
              </a:xfrm>
              <a:prstGeom prst="rect">
                <a:avLst/>
              </a:prstGeom>
            </p:spPr>
          </p:pic>
          <p:pic>
            <p:nvPicPr>
              <p:cNvPr id="9" name="Picture 8" descr="tar.eps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346" y="3548515"/>
                <a:ext cx="444500" cy="584200"/>
              </a:xfrm>
              <a:prstGeom prst="rect">
                <a:avLst/>
              </a:prstGeom>
            </p:spPr>
          </p:pic>
        </p:grpSp>
        <p:sp>
          <p:nvSpPr>
            <p:cNvPr id="85" name="Rectangle 84"/>
            <p:cNvSpPr/>
            <p:nvPr/>
          </p:nvSpPr>
          <p:spPr>
            <a:xfrm>
              <a:off x="275220" y="3473140"/>
              <a:ext cx="2186626" cy="699936"/>
            </a:xfrm>
            <a:prstGeom prst="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3" name="Elbow Connector 92"/>
          <p:cNvCxnSpPr>
            <a:cxnSpLocks/>
          </p:cNvCxnSpPr>
          <p:nvPr/>
        </p:nvCxnSpPr>
        <p:spPr>
          <a:xfrm>
            <a:off x="843267" y="4173076"/>
            <a:ext cx="1735262" cy="208817"/>
          </a:xfrm>
          <a:prstGeom prst="bentConnector3">
            <a:avLst>
              <a:gd name="adj1" fmla="val -11"/>
            </a:avLst>
          </a:prstGeom>
          <a:ln>
            <a:solidFill>
              <a:srgbClr val="771B19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2578529" y="3982278"/>
            <a:ext cx="18923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Simplifies </a:t>
            </a:r>
            <a:r>
              <a:rPr lang="en-US" sz="1600" b="1" dirty="0"/>
              <a:t>archival</a:t>
            </a:r>
            <a:r>
              <a:rPr lang="en-US" sz="1600" dirty="0"/>
              <a:t> in</a:t>
            </a:r>
          </a:p>
          <a:p>
            <a:r>
              <a:rPr lang="en-US" sz="1600" dirty="0"/>
              <a:t>external collections.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2517168" y="2238222"/>
            <a:ext cx="753618" cy="669571"/>
            <a:chOff x="2619841" y="2315349"/>
            <a:chExt cx="524232" cy="465767"/>
          </a:xfrm>
        </p:grpSpPr>
        <p:pic>
          <p:nvPicPr>
            <p:cNvPr id="114" name="Picture 113" descr="workspac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9841" y="2315349"/>
              <a:ext cx="438864" cy="355163"/>
            </a:xfrm>
            <a:prstGeom prst="rect">
              <a:avLst/>
            </a:prstGeom>
          </p:spPr>
        </p:pic>
        <p:pic>
          <p:nvPicPr>
            <p:cNvPr id="120" name="Picture 119" descr="workspac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525" y="2370651"/>
              <a:ext cx="438864" cy="355163"/>
            </a:xfrm>
            <a:prstGeom prst="rect">
              <a:avLst/>
            </a:prstGeom>
          </p:spPr>
        </p:pic>
        <p:pic>
          <p:nvPicPr>
            <p:cNvPr id="121" name="Picture 120" descr="workspac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5209" y="2425953"/>
              <a:ext cx="438864" cy="355163"/>
            </a:xfrm>
            <a:prstGeom prst="rect">
              <a:avLst/>
            </a:prstGeom>
          </p:spPr>
        </p:pic>
      </p:grpSp>
      <p:cxnSp>
        <p:nvCxnSpPr>
          <p:cNvPr id="124" name="Elbow Connector 123"/>
          <p:cNvCxnSpPr/>
          <p:nvPr/>
        </p:nvCxnSpPr>
        <p:spPr>
          <a:xfrm>
            <a:off x="1679703" y="1795828"/>
            <a:ext cx="1259953" cy="793370"/>
          </a:xfrm>
          <a:prstGeom prst="bentConnector3">
            <a:avLst>
              <a:gd name="adj1" fmla="val 36638"/>
            </a:avLst>
          </a:prstGeom>
          <a:ln>
            <a:solidFill>
              <a:srgbClr val="771B19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1582380" y="1475510"/>
            <a:ext cx="1787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Cross-project links</a:t>
            </a:r>
            <a:endParaRPr lang="en-US" sz="16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166130" y="2258752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Monaco" panose="020B0509030404040204" pitchFamily="49" charset="0"/>
              </a:rPr>
              <a:t>signac://</a:t>
            </a:r>
            <a:r>
              <a:rPr lang="is-IS" sz="1200" dirty="0">
                <a:solidFill>
                  <a:schemeClr val="accent2"/>
                </a:solidFill>
                <a:latin typeface="Monaco" panose="020B0509030404040204" pitchFamily="49" charset="0"/>
              </a:rPr>
              <a:t>…</a:t>
            </a:r>
            <a:endParaRPr lang="en-US" sz="1200" dirty="0">
              <a:solidFill>
                <a:schemeClr val="accent2"/>
              </a:solidFill>
              <a:latin typeface="Monaco" panose="020B0509030404040204" pitchFamily="49" charset="0"/>
            </a:endParaRPr>
          </a:p>
        </p:txBody>
      </p:sp>
      <p:sp>
        <p:nvSpPr>
          <p:cNvPr id="5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010400" y="4294417"/>
            <a:ext cx="2133600" cy="273844"/>
          </a:xfrm>
        </p:spPr>
        <p:txBody>
          <a:bodyPr/>
          <a:lstStyle/>
          <a:p>
            <a:fld id="{1D744AE0-12A7-D04B-B734-98B9D5D7BCFB}" type="slidenum">
              <a:rPr lang="en-US" smtClean="0"/>
              <a:t>21</a:t>
            </a:fld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2166130" y="1704081"/>
            <a:ext cx="120409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for complex data spaces.</a:t>
            </a:r>
          </a:p>
        </p:txBody>
      </p:sp>
      <p:sp>
        <p:nvSpPr>
          <p:cNvPr id="66" name="Text Placeholder 65"/>
          <p:cNvSpPr>
            <a:spLocks noGrp="1"/>
          </p:cNvSpPr>
          <p:nvPr>
            <p:ph type="body" sz="quarter" idx="14"/>
          </p:nvPr>
        </p:nvSpPr>
        <p:spPr>
          <a:xfrm>
            <a:off x="319088" y="4664075"/>
            <a:ext cx="75866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Icons made by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Smashicons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and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Freepik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from </a:t>
            </a:r>
            <a:r>
              <a:rPr lang="en-US" u="sng" dirty="0">
                <a:solidFill>
                  <a:schemeClr val="bg1">
                    <a:lumMod val="85000"/>
                  </a:schemeClr>
                </a:solidFill>
              </a:rPr>
              <a:t>www.flaticon.com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are licensed by CC BY3.0.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1625627-55E9-402D-AC9A-E91693A19A6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21630" y="3423568"/>
            <a:ext cx="1064092" cy="106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515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63" grpId="0"/>
      <p:bldP spid="70" grpId="0"/>
      <p:bldP spid="103" grpId="0"/>
      <p:bldP spid="134" grpId="0"/>
      <p:bldP spid="112" grpId="0"/>
      <p:bldP spid="7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workspace.pdf">
            <a:extLst>
              <a:ext uri="{FF2B5EF4-FFF2-40B4-BE49-F238E27FC236}">
                <a16:creationId xmlns:a16="http://schemas.microsoft.com/office/drawing/2014/main" id="{FEE4173F-FE54-413B-8589-5C11CFAC1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23" y="1922419"/>
            <a:ext cx="3107128" cy="251453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C3CF352-B516-47D1-88EB-3E6F562FBB74}"/>
              </a:ext>
            </a:extLst>
          </p:cNvPr>
          <p:cNvSpPr/>
          <p:nvPr/>
        </p:nvSpPr>
        <p:spPr>
          <a:xfrm>
            <a:off x="2009265" y="3149986"/>
            <a:ext cx="144352" cy="1443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88CF8D4-3AA0-4710-A94B-2334F19DF42A}"/>
              </a:ext>
            </a:extLst>
          </p:cNvPr>
          <p:cNvSpPr/>
          <p:nvPr/>
        </p:nvSpPr>
        <p:spPr>
          <a:xfrm>
            <a:off x="2392652" y="3543517"/>
            <a:ext cx="144352" cy="1443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6D6D43B-DCE2-43EE-9184-7D7E2729557B}"/>
              </a:ext>
            </a:extLst>
          </p:cNvPr>
          <p:cNvSpPr/>
          <p:nvPr/>
        </p:nvSpPr>
        <p:spPr>
          <a:xfrm>
            <a:off x="2738085" y="2944169"/>
            <a:ext cx="144352" cy="1443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E03B92C-CDF1-459B-BEEA-3E8E81696518}"/>
              </a:ext>
            </a:extLst>
          </p:cNvPr>
          <p:cNvSpPr/>
          <p:nvPr/>
        </p:nvSpPr>
        <p:spPr>
          <a:xfrm>
            <a:off x="2389567" y="3070867"/>
            <a:ext cx="144352" cy="144352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0E3EF90-CDAF-4FB9-B718-AC8E23808250}"/>
              </a:ext>
            </a:extLst>
          </p:cNvPr>
          <p:cNvSpPr/>
          <p:nvPr/>
        </p:nvSpPr>
        <p:spPr>
          <a:xfrm>
            <a:off x="2248300" y="3326987"/>
            <a:ext cx="144352" cy="144352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510D98-1BBA-4DF1-95D2-ADBAC69A475D}"/>
              </a:ext>
            </a:extLst>
          </p:cNvPr>
          <p:cNvSpPr/>
          <p:nvPr/>
        </p:nvSpPr>
        <p:spPr>
          <a:xfrm>
            <a:off x="2632223" y="3296216"/>
            <a:ext cx="144352" cy="144352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3A3E043-5803-4B50-8D29-C27210BCC913}"/>
              </a:ext>
            </a:extLst>
          </p:cNvPr>
          <p:cNvSpPr/>
          <p:nvPr/>
        </p:nvSpPr>
        <p:spPr>
          <a:xfrm>
            <a:off x="2440261" y="3208277"/>
            <a:ext cx="144352" cy="14435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0A80DF6-73B4-4D9E-ABF3-399FB19EEB87}"/>
              </a:ext>
            </a:extLst>
          </p:cNvPr>
          <p:cNvSpPr/>
          <p:nvPr/>
        </p:nvSpPr>
        <p:spPr>
          <a:xfrm>
            <a:off x="2368084" y="3277788"/>
            <a:ext cx="144352" cy="14435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5BDAD27-5E39-44E5-B1EC-576F27BF3CC1}"/>
              </a:ext>
            </a:extLst>
          </p:cNvPr>
          <p:cNvSpPr/>
          <p:nvPr/>
        </p:nvSpPr>
        <p:spPr>
          <a:xfrm>
            <a:off x="2461742" y="3290534"/>
            <a:ext cx="144352" cy="14435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F0B04-C0C8-4CD8-9022-947ED28F2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446168" cy="633392"/>
          </a:xfrm>
        </p:spPr>
        <p:txBody>
          <a:bodyPr/>
          <a:lstStyle/>
          <a:p>
            <a:r>
              <a:rPr lang="en-US" dirty="0"/>
              <a:t>Automated </a:t>
            </a:r>
            <a:r>
              <a:rPr lang="en-US" b="1" dirty="0"/>
              <a:t>Machine Learning</a:t>
            </a:r>
            <a:r>
              <a:rPr lang="en-US" dirty="0"/>
              <a:t> Workflows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2F04A3-167C-4399-A70F-3C53F6A739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prioritized exploration in high dimensional spaces</a:t>
            </a:r>
          </a:p>
          <a:p>
            <a:r>
              <a:rPr lang="en-US" dirty="0"/>
              <a:t>distribution across systems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BC5D889-6387-4E71-8983-5327B544B5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1429907"/>
            <a:ext cx="3500284" cy="1355368"/>
          </a:xfrm>
        </p:spPr>
        <p:txBody>
          <a:bodyPr/>
          <a:lstStyle/>
          <a:p>
            <a:r>
              <a:rPr lang="en-US" dirty="0">
                <a:effectLst>
                  <a:glow rad="152400">
                    <a:schemeClr val="bg1"/>
                  </a:glow>
                </a:effectLst>
              </a:rPr>
              <a:t>signac data spaces are suited for complex optimization tasks</a:t>
            </a:r>
          </a:p>
          <a:p>
            <a:r>
              <a:rPr lang="en-US" dirty="0">
                <a:effectLst>
                  <a:glow rad="152400">
                    <a:schemeClr val="bg1"/>
                  </a:glow>
                </a:effectLst>
              </a:rPr>
              <a:t>signac-flow adds new jobs from previously learned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2F6F02-5335-420D-B82C-B397ACB3A5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From </a:t>
            </a:r>
            <a:r>
              <a:rPr lang="en-US" b="1" dirty="0"/>
              <a:t>dynamic </a:t>
            </a:r>
            <a:r>
              <a:rPr lang="en-US" dirty="0"/>
              <a:t>workflows...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A727AA7-E615-4EAF-A244-9653AE7940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94556" y="1066995"/>
            <a:ext cx="3500438" cy="362911"/>
          </a:xfrm>
        </p:spPr>
        <p:txBody>
          <a:bodyPr>
            <a:normAutofit fontScale="92500"/>
          </a:bodyPr>
          <a:lstStyle/>
          <a:p>
            <a:r>
              <a:rPr lang="en-US" dirty="0"/>
              <a:t>... to distributed, iterative </a:t>
            </a:r>
            <a:r>
              <a:rPr lang="en-US" b="1" dirty="0"/>
              <a:t>exploration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A7CBC9-03CF-4EBF-A8DD-452F538D6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D744AE0-12A7-D04B-B734-98B9D5D7BCFB}" type="slidenum">
              <a:rPr lang="en-US" smtClean="0"/>
              <a:t>22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D2FFC48-69B6-4282-BE28-370BB2F740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Relational Schema by </a:t>
            </a:r>
            <a:r>
              <a:rPr lang="en-US" dirty="0" err="1"/>
              <a:t>Becris</a:t>
            </a:r>
            <a:r>
              <a:rPr lang="en-US" dirty="0"/>
              <a:t> from the Noun Project</a:t>
            </a:r>
          </a:p>
        </p:txBody>
      </p:sp>
      <p:pic>
        <p:nvPicPr>
          <p:cNvPr id="22" name="Picture 21" descr="noun_Relational Schema_1677714 copy.pdf">
            <a:extLst>
              <a:ext uri="{FF2B5EF4-FFF2-40B4-BE49-F238E27FC236}">
                <a16:creationId xmlns:a16="http://schemas.microsoft.com/office/drawing/2014/main" id="{C6EB73E4-11B9-447B-BFAE-B65076EE81E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835" y="2565714"/>
            <a:ext cx="1607130" cy="1522546"/>
          </a:xfrm>
          <a:prstGeom prst="rect">
            <a:avLst/>
          </a:prstGeom>
          <a:effectLst/>
        </p:spPr>
      </p:pic>
      <p:sp>
        <p:nvSpPr>
          <p:cNvPr id="4" name="Rectangle 3"/>
          <p:cNvSpPr/>
          <p:nvPr/>
        </p:nvSpPr>
        <p:spPr>
          <a:xfrm>
            <a:off x="4318000" y="1066995"/>
            <a:ext cx="560917" cy="30212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4591" y="37584"/>
            <a:ext cx="1311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Future goal:</a:t>
            </a:r>
          </a:p>
        </p:txBody>
      </p:sp>
    </p:spTree>
    <p:extLst>
      <p:ext uri="{BB962C8B-B14F-4D97-AF65-F5344CB8AC3E}">
        <p14:creationId xmlns:p14="http://schemas.microsoft.com/office/powerpoint/2010/main" val="84425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5" grpId="0" build="p"/>
      <p:bldP spid="8" grpId="0" build="p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650179" y="3544271"/>
            <a:ext cx="4120944" cy="910817"/>
            <a:chOff x="4100420" y="3455732"/>
            <a:chExt cx="4740492" cy="1047750"/>
          </a:xfrm>
        </p:grpSpPr>
        <p:pic>
          <p:nvPicPr>
            <p:cNvPr id="8" name="Picture 7" descr="miccom-logo-backgroung_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00420" y="3455732"/>
              <a:ext cx="3752850" cy="1047750"/>
            </a:xfrm>
            <a:prstGeom prst="rect">
              <a:avLst/>
            </a:prstGeom>
          </p:spPr>
        </p:pic>
        <p:pic>
          <p:nvPicPr>
            <p:cNvPr id="9" name="Picture 8" descr="nsf4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89601" y="3552171"/>
              <a:ext cx="951311" cy="951311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/>
        </p:nvSpPr>
        <p:spPr>
          <a:xfrm>
            <a:off x="457200" y="1170293"/>
            <a:ext cx="374886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signac </a:t>
            </a:r>
            <a:r>
              <a:rPr lang="en-US" sz="1400" dirty="0"/>
              <a:t>is a product of The Glotzer Group at the University of Michigan. Development and deployment supported by </a:t>
            </a:r>
            <a:r>
              <a:rPr lang="en-US" sz="1400" dirty="0" err="1"/>
              <a:t>MICCoM</a:t>
            </a:r>
            <a:r>
              <a:rPr lang="en-US" sz="1400" dirty="0"/>
              <a:t>, as part of the Computational Materials Sciences Program funded by the U.S. Department of Energy, Office of Science, Basic Energy Sciences, Materials Sciences and Engineering Division, under Subcontract No. 6F-30844. Project conceptualization and implementation supported by the National Science Foundation, Award # DMR 1409620.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588486"/>
            <a:ext cx="37488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accent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www.signac.io</a:t>
            </a:r>
            <a:endParaRPr lang="en-US" sz="4400" u="sng" dirty="0">
              <a:solidFill>
                <a:schemeClr val="accent4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0181" y="1186088"/>
            <a:ext cx="4036621" cy="228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908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55825" y="2207637"/>
            <a:ext cx="4272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/>
                <a:cs typeface="Monaco"/>
              </a:rPr>
              <a:t>concentration_A</a:t>
            </a:r>
            <a:r>
              <a:rPr lang="en-US" dirty="0">
                <a:latin typeface="Monaco"/>
                <a:cs typeface="Monaco"/>
              </a:rPr>
              <a:t>/0.25</a:t>
            </a:r>
          </a:p>
          <a:p>
            <a:r>
              <a:rPr lang="en-US" dirty="0" err="1">
                <a:latin typeface="Monaco"/>
                <a:cs typeface="Monaco"/>
              </a:rPr>
              <a:t>concentration_A</a:t>
            </a:r>
            <a:r>
              <a:rPr lang="en-US" dirty="0">
                <a:latin typeface="Monaco"/>
                <a:cs typeface="Monaco"/>
              </a:rPr>
              <a:t>/0.50</a:t>
            </a:r>
          </a:p>
          <a:p>
            <a:r>
              <a:rPr lang="en-US" dirty="0" err="1">
                <a:latin typeface="Monaco"/>
                <a:cs typeface="Monaco"/>
              </a:rPr>
              <a:t>concentration_A</a:t>
            </a:r>
            <a:r>
              <a:rPr lang="en-US" dirty="0">
                <a:latin typeface="Monaco"/>
                <a:cs typeface="Monaco"/>
              </a:rPr>
              <a:t>/0.75</a:t>
            </a:r>
          </a:p>
        </p:txBody>
      </p:sp>
      <p:pic>
        <p:nvPicPr>
          <p:cNvPr id="19" name="Picture 18" descr="Workflow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986" y="951301"/>
            <a:ext cx="1953613" cy="3505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Parameter Study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E9363232-B873-4F4C-8559-2B7709F52369}" type="slidenum">
              <a:rPr lang="en-US" smtClean="0"/>
              <a:t>3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710FCCA-1EFD-48D5-98BC-9C0AC917A7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951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55825" y="2207637"/>
            <a:ext cx="4272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/0.25</a:t>
            </a:r>
          </a:p>
          <a:p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/0.50</a:t>
            </a:r>
          </a:p>
          <a:p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/0.75</a:t>
            </a:r>
          </a:p>
        </p:txBody>
      </p:sp>
      <p:pic>
        <p:nvPicPr>
          <p:cNvPr id="19" name="Picture 18" descr="Workflow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986" y="951301"/>
            <a:ext cx="1953613" cy="3505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Parameter Study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E9363232-B873-4F4C-8559-2B7709F52369}" type="slidenum">
              <a:rPr lang="en-US" smtClean="0"/>
              <a:t>4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710FCCA-1EFD-48D5-98BC-9C0AC917A7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307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Workflow2.pdf">
            <a:extLst>
              <a:ext uri="{FF2B5EF4-FFF2-40B4-BE49-F238E27FC236}">
                <a16:creationId xmlns:a16="http://schemas.microsoft.com/office/drawing/2014/main" id="{EBABEB98-C705-4C84-A157-31BAAAFD5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971" y="951301"/>
            <a:ext cx="2592048" cy="3505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5825" y="2207641"/>
            <a:ext cx="4272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/0.25/temp_08</a:t>
            </a:r>
          </a:p>
          <a:p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/0.25/temp_1</a:t>
            </a:r>
          </a:p>
          <a:p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/0.50</a:t>
            </a:r>
          </a:p>
          <a:p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/0.75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Parameter Study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E9363232-B873-4F4C-8559-2B7709F52369}" type="slidenum">
              <a:rPr lang="en-US" smtClean="0"/>
              <a:t>5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710FCCA-1EFD-48D5-98BC-9C0AC917A7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67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Workflow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971" y="951301"/>
            <a:ext cx="2592048" cy="3505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5825" y="2207641"/>
            <a:ext cx="4272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/>
                <a:cs typeface="Monaco"/>
              </a:rPr>
              <a:t>temp_08/</a:t>
            </a:r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/0.25</a:t>
            </a:r>
          </a:p>
          <a:p>
            <a:r>
              <a:rPr lang="en-US" dirty="0">
                <a:latin typeface="Monaco"/>
                <a:cs typeface="Monaco"/>
              </a:rPr>
              <a:t>temp_08/</a:t>
            </a:r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/0.50</a:t>
            </a:r>
          </a:p>
          <a:p>
            <a:r>
              <a:rPr lang="en-US" dirty="0">
                <a:latin typeface="Monaco"/>
                <a:cs typeface="Monaco"/>
              </a:rPr>
              <a:t>temp_08/</a:t>
            </a:r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/0.75</a:t>
            </a:r>
          </a:p>
          <a:p>
            <a:r>
              <a:rPr lang="en-US" dirty="0">
                <a:latin typeface="Monaco"/>
                <a:cs typeface="Monaco"/>
              </a:rPr>
              <a:t>temp_1/</a:t>
            </a:r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/0.25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Parameter Study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E9363232-B873-4F4C-8559-2B7709F52369}" type="slidenum">
              <a:rPr lang="en-US" smtClean="0"/>
              <a:t>6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710FCCA-1EFD-48D5-98BC-9C0AC917A7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101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Workflow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923" y="951301"/>
            <a:ext cx="3307096" cy="3505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55825" y="2207641"/>
            <a:ext cx="4272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/>
                <a:cs typeface="Monaco"/>
              </a:rPr>
              <a:t>temp_08/</a:t>
            </a:r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/25/</a:t>
            </a:r>
            <a:r>
              <a:rPr lang="en-US" dirty="0" err="1">
                <a:latin typeface="Monaco"/>
                <a:cs typeface="Monaco"/>
              </a:rPr>
              <a:t>conc_B</a:t>
            </a:r>
            <a:r>
              <a:rPr lang="en-US" dirty="0">
                <a:latin typeface="Monaco"/>
                <a:cs typeface="Monaco"/>
              </a:rPr>
              <a:t>/05</a:t>
            </a:r>
          </a:p>
          <a:p>
            <a:r>
              <a:rPr lang="en-US" dirty="0">
                <a:latin typeface="Monaco"/>
                <a:cs typeface="Monaco"/>
              </a:rPr>
              <a:t>temp_08/</a:t>
            </a:r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/50</a:t>
            </a:r>
          </a:p>
          <a:p>
            <a:r>
              <a:rPr lang="en-US" dirty="0">
                <a:latin typeface="Monaco"/>
                <a:cs typeface="Monaco"/>
              </a:rPr>
              <a:t>temp_08/</a:t>
            </a:r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/75</a:t>
            </a:r>
          </a:p>
          <a:p>
            <a:r>
              <a:rPr lang="en-US" dirty="0">
                <a:latin typeface="Monaco"/>
                <a:cs typeface="Monaco"/>
              </a:rPr>
              <a:t>temp_1/</a:t>
            </a:r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/25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Parameter Study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E9363232-B873-4F4C-8559-2B7709F52369}" type="slidenum">
              <a:rPr lang="en-US" smtClean="0"/>
              <a:t>7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710FCCA-1EFD-48D5-98BC-9C0AC917A7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574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Workflow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923" y="951301"/>
            <a:ext cx="3307096" cy="3505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Parameter Study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E9363232-B873-4F4C-8559-2B7709F52369}" type="slidenum">
              <a:rPr lang="en-US" smtClean="0"/>
              <a:t>8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710FCCA-1EFD-48D5-98BC-9C0AC917A7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" name="Picture 25" descr="script6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91" b="57531"/>
          <a:stretch/>
        </p:blipFill>
        <p:spPr>
          <a:xfrm>
            <a:off x="576405" y="1223570"/>
            <a:ext cx="3307096" cy="279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79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signac</a:t>
            </a:r>
            <a:r>
              <a:rPr lang="en-US" dirty="0"/>
              <a:t>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363232-B873-4F4C-8559-2B7709F5236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Simple data and workflow management with the </a:t>
            </a:r>
            <a:r>
              <a:rPr lang="en-US" dirty="0" err="1"/>
              <a:t>signac</a:t>
            </a:r>
            <a:r>
              <a:rPr lang="en-US" dirty="0"/>
              <a:t> framework, JCMS 146, 220-229, (2018)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56" y="1267209"/>
            <a:ext cx="2593725" cy="25937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81819" y="1303035"/>
            <a:ext cx="53049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 lightweight, application-agnostic </a:t>
            </a:r>
            <a:r>
              <a:rPr lang="en-US" sz="2400" b="1" u="sng" dirty="0"/>
              <a:t>software framework</a:t>
            </a:r>
            <a:r>
              <a:rPr lang="en-US" sz="2400" b="1" dirty="0"/>
              <a:t> that unobtrusively helps users manage and scale file-based workflows, facilitating data reuse, sharing, and reproducibility.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410539" y="3734205"/>
            <a:ext cx="261602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u="sng" dirty="0">
                <a:solidFill>
                  <a:schemeClr val="accent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www.signac.io</a:t>
            </a:r>
            <a:endParaRPr lang="en-US" sz="3200" u="sng" dirty="0">
              <a:solidFill>
                <a:schemeClr val="accent4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81818" y="3358440"/>
            <a:ext cx="576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Python 2/3 | open source BSD-3 | install with pip or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conda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792063"/>
      </p:ext>
    </p:extLst>
  </p:cSld>
  <p:clrMapOvr>
    <a:masterClrMapping/>
  </p:clrMapOvr>
</p:sld>
</file>

<file path=ppt/theme/theme1.xml><?xml version="1.0" encoding="utf-8"?>
<a:theme xmlns:a="http://schemas.openxmlformats.org/drawingml/2006/main" name="UMich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ichigan" id="{C892AC00-2400-F04F-B582-5BA8447AF028}" vid="{F9EB5798-FA4D-544A-9087-AC477A02B0C7}"/>
    </a:ext>
  </a:extLst>
</a:theme>
</file>

<file path=ppt/theme/theme2.xml><?xml version="1.0" encoding="utf-8"?>
<a:theme xmlns:a="http://schemas.openxmlformats.org/drawingml/2006/main" name="Custom Design">
  <a:themeElements>
    <a:clrScheme name="Custom 2">
      <a:dk1>
        <a:sysClr val="windowText" lastClr="000000"/>
      </a:dk1>
      <a:lt1>
        <a:sysClr val="window" lastClr="FFFFFF"/>
      </a:lt1>
      <a:dk2>
        <a:srgbClr val="001B36"/>
      </a:dk2>
      <a:lt2>
        <a:srgbClr val="D1B882"/>
      </a:lt2>
      <a:accent1>
        <a:srgbClr val="F8C01B"/>
      </a:accent1>
      <a:accent2>
        <a:srgbClr val="771B19"/>
      </a:accent2>
      <a:accent3>
        <a:srgbClr val="99981D"/>
      </a:accent3>
      <a:accent4>
        <a:srgbClr val="155494"/>
      </a:accent4>
      <a:accent5>
        <a:srgbClr val="D24D20"/>
      </a:accent5>
      <a:accent6>
        <a:srgbClr val="009D8E"/>
      </a:accent6>
      <a:hlink>
        <a:srgbClr val="155494"/>
      </a:hlink>
      <a:folHlink>
        <a:srgbClr val="15549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UMich2.thmx</Template>
  <TotalTime>5680</TotalTime>
  <Words>1824</Words>
  <Application>Microsoft Office PowerPoint</Application>
  <PresentationFormat>On-screen Show (16:9)</PresentationFormat>
  <Paragraphs>220</Paragraphs>
  <Slides>23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MS PGothic</vt:lpstr>
      <vt:lpstr>Arial</vt:lpstr>
      <vt:lpstr>Calibri</vt:lpstr>
      <vt:lpstr>Monaco</vt:lpstr>
      <vt:lpstr>UMich2</vt:lpstr>
      <vt:lpstr>Custom Design</vt:lpstr>
      <vt:lpstr>Reproducible computational workflows with signac</vt:lpstr>
      <vt:lpstr>Planning a Parameter Study</vt:lpstr>
      <vt:lpstr>Planning a Parameter Study</vt:lpstr>
      <vt:lpstr>Planning a Parameter Study</vt:lpstr>
      <vt:lpstr>Planning a Parameter Study</vt:lpstr>
      <vt:lpstr>Planning a Parameter Study</vt:lpstr>
      <vt:lpstr>Planning a Parameter Study</vt:lpstr>
      <vt:lpstr>Planning a Parameter Study</vt:lpstr>
      <vt:lpstr>The signac Framework</vt:lpstr>
      <vt:lpstr>Topic Overview</vt:lpstr>
      <vt:lpstr>Data (signac) and Workflow (signac-flow) Management</vt:lpstr>
      <vt:lpstr>Data (signac) and Workflow (signac-flow) Management</vt:lpstr>
      <vt:lpstr>Data (signac) and Workflow (signac-flow) Management</vt:lpstr>
      <vt:lpstr>Data (signac) and Workflow (signac-flow) Management</vt:lpstr>
      <vt:lpstr>The signac Team</vt:lpstr>
      <vt:lpstr>Top 6 Features Released In Last 12 Months</vt:lpstr>
      <vt:lpstr>News, Documentation &amp; Chat Room Support</vt:lpstr>
      <vt:lpstr>Impact of signac</vt:lpstr>
      <vt:lpstr>Community Building</vt:lpstr>
      <vt:lpstr>PowerPoint Presentation</vt:lpstr>
      <vt:lpstr>Latest Development</vt:lpstr>
      <vt:lpstr>Automated Machine Learning Workflows</vt:lpstr>
      <vt:lpstr>Thank you!</vt:lpstr>
    </vt:vector>
  </TitlesOfParts>
  <Company>University of Michigan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Reproducible and Reusable Science with the signac Framework</dc:title>
  <dc:creator>Chemical Engineering</dc:creator>
  <cp:lastModifiedBy>Bradley Dice</cp:lastModifiedBy>
  <cp:revision>167</cp:revision>
  <dcterms:created xsi:type="dcterms:W3CDTF">2018-05-31T14:38:06Z</dcterms:created>
  <dcterms:modified xsi:type="dcterms:W3CDTF">2018-10-15T17:43:31Z</dcterms:modified>
</cp:coreProperties>
</file>